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2"/>
    <p:sldId id="257" r:id="rId33"/>
    <p:sldId id="258" r:id="rId34"/>
    <p:sldId id="259" r:id="rId35"/>
    <p:sldId id="260" r:id="rId36"/>
    <p:sldId id="261" r:id="rId37"/>
    <p:sldId id="262" r:id="rId38"/>
    <p:sldId id="263" r:id="rId39"/>
    <p:sldId id="264" r:id="rId40"/>
    <p:sldId id="265" r:id="rId41"/>
    <p:sldId id="266" r:id="rId42"/>
  </p:sldIdLst>
  <p:sldSz cx="18288000" cy="10287000"/>
  <p:notesSz cx="6858000" cy="9144000"/>
  <p:embeddedFontLst>
    <p:embeddedFont>
      <p:font typeface="Montserrat Classic" charset="1" panose="00000500000000000000"/>
      <p:regular r:id="rId6"/>
    </p:embeddedFont>
    <p:embeddedFont>
      <p:font typeface="Montserrat Classic Bold" charset="1" panose="00000800000000000000"/>
      <p:regular r:id="rId7"/>
    </p:embeddedFont>
    <p:embeddedFont>
      <p:font typeface="Bebas Neue" charset="1" panose="00000500000000000000"/>
      <p:regular r:id="rId8"/>
    </p:embeddedFont>
    <p:embeddedFont>
      <p:font typeface="Bebas Neue Bold" charset="1" panose="020B0606020202050201"/>
      <p:regular r:id="rId9"/>
    </p:embeddedFont>
    <p:embeddedFont>
      <p:font typeface="Arimo" charset="1" panose="020B0604020202020204"/>
      <p:regular r:id="rId10"/>
    </p:embeddedFont>
    <p:embeddedFont>
      <p:font typeface="Arimo Bold" charset="1" panose="020B0704020202020204"/>
      <p:regular r:id="rId11"/>
    </p:embeddedFont>
    <p:embeddedFont>
      <p:font typeface="Arimo Italics" charset="1" panose="020B0604020202090204"/>
      <p:regular r:id="rId12"/>
    </p:embeddedFont>
    <p:embeddedFont>
      <p:font typeface="Arimo Bold Italics" charset="1" panose="020B0704020202090204"/>
      <p:regular r:id="rId13"/>
    </p:embeddedFont>
    <p:embeddedFont>
      <p:font typeface="Montserrat" charset="1" panose="00000500000000000000"/>
      <p:regular r:id="rId14"/>
    </p:embeddedFont>
    <p:embeddedFont>
      <p:font typeface="Montserrat Bold" charset="1" panose="00000800000000000000"/>
      <p:regular r:id="rId15"/>
    </p:embeddedFont>
    <p:embeddedFont>
      <p:font typeface="Montserrat Italics" charset="1" panose="00000500000000000000"/>
      <p:regular r:id="rId16"/>
    </p:embeddedFont>
    <p:embeddedFont>
      <p:font typeface="Montserrat Bold Italics" charset="1" panose="00000800000000000000"/>
      <p:regular r:id="rId17"/>
    </p:embeddedFont>
    <p:embeddedFont>
      <p:font typeface="Montserrat Thin" charset="1" panose="00000300000000000000"/>
      <p:regular r:id="rId18"/>
    </p:embeddedFont>
    <p:embeddedFont>
      <p:font typeface="Montserrat Thin Italics" charset="1" panose="00000300000000000000"/>
      <p:regular r:id="rId19"/>
    </p:embeddedFont>
    <p:embeddedFont>
      <p:font typeface="Montserrat Extra-Light" charset="1" panose="00000300000000000000"/>
      <p:regular r:id="rId20"/>
    </p:embeddedFont>
    <p:embeddedFont>
      <p:font typeface="Montserrat Extra-Light Italics" charset="1" panose="00000300000000000000"/>
      <p:regular r:id="rId21"/>
    </p:embeddedFont>
    <p:embeddedFont>
      <p:font typeface="Montserrat Light" charset="1" panose="00000400000000000000"/>
      <p:regular r:id="rId22"/>
    </p:embeddedFont>
    <p:embeddedFont>
      <p:font typeface="Montserrat Light Italics" charset="1" panose="00000400000000000000"/>
      <p:regular r:id="rId23"/>
    </p:embeddedFont>
    <p:embeddedFont>
      <p:font typeface="Montserrat Medium" charset="1" panose="00000600000000000000"/>
      <p:regular r:id="rId24"/>
    </p:embeddedFont>
    <p:embeddedFont>
      <p:font typeface="Montserrat Medium Italics" charset="1" panose="00000600000000000000"/>
      <p:regular r:id="rId25"/>
    </p:embeddedFont>
    <p:embeddedFont>
      <p:font typeface="Montserrat Semi-Bold" charset="1" panose="00000700000000000000"/>
      <p:regular r:id="rId26"/>
    </p:embeddedFont>
    <p:embeddedFont>
      <p:font typeface="Montserrat Semi-Bold Italics" charset="1" panose="00000700000000000000"/>
      <p:regular r:id="rId27"/>
    </p:embeddedFont>
    <p:embeddedFont>
      <p:font typeface="Montserrat Ultra-Bold" charset="1" panose="00000900000000000000"/>
      <p:regular r:id="rId28"/>
    </p:embeddedFont>
    <p:embeddedFont>
      <p:font typeface="Montserrat Ultra-Bold Italics" charset="1" panose="00000900000000000000"/>
      <p:regular r:id="rId29"/>
    </p:embeddedFont>
    <p:embeddedFont>
      <p:font typeface="Montserrat Heavy" charset="1" panose="00000A00000000000000"/>
      <p:regular r:id="rId30"/>
    </p:embeddedFont>
    <p:embeddedFont>
      <p:font typeface="Montserrat Heavy Italics" charset="1" panose="00000A00000000000000"/>
      <p:regular r:id="rId3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slides/slide1.xml" Type="http://schemas.openxmlformats.org/officeDocument/2006/relationships/slide"/><Relationship Id="rId33" Target="slides/slide2.xml" Type="http://schemas.openxmlformats.org/officeDocument/2006/relationships/slide"/><Relationship Id="rId34" Target="slides/slide3.xml" Type="http://schemas.openxmlformats.org/officeDocument/2006/relationships/slide"/><Relationship Id="rId35" Target="slides/slide4.xml" Type="http://schemas.openxmlformats.org/officeDocument/2006/relationships/slide"/><Relationship Id="rId36" Target="slides/slide5.xml" Type="http://schemas.openxmlformats.org/officeDocument/2006/relationships/slide"/><Relationship Id="rId37" Target="slides/slide6.xml" Type="http://schemas.openxmlformats.org/officeDocument/2006/relationships/slide"/><Relationship Id="rId38" Target="slides/slide7.xml" Type="http://schemas.openxmlformats.org/officeDocument/2006/relationships/slide"/><Relationship Id="rId39" Target="slides/slide8.xml" Type="http://schemas.openxmlformats.org/officeDocument/2006/relationships/slide"/><Relationship Id="rId4" Target="theme/theme1.xml" Type="http://schemas.openxmlformats.org/officeDocument/2006/relationships/theme"/><Relationship Id="rId40" Target="slides/slide9.xml" Type="http://schemas.openxmlformats.org/officeDocument/2006/relationships/slide"/><Relationship Id="rId41" Target="slides/slide10.xml" Type="http://schemas.openxmlformats.org/officeDocument/2006/relationships/slide"/><Relationship Id="rId42" Target="slides/slide11.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sv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5479F7"/>
        </a:solidFill>
      </p:bgPr>
    </p:bg>
    <p:spTree>
      <p:nvGrpSpPr>
        <p:cNvPr id="1" name=""/>
        <p:cNvGrpSpPr/>
        <p:nvPr/>
      </p:nvGrpSpPr>
      <p:grpSpPr>
        <a:xfrm>
          <a:off x="0" y="0"/>
          <a:ext cx="0" cy="0"/>
          <a:chOff x="0" y="0"/>
          <a:chExt cx="0" cy="0"/>
        </a:xfrm>
      </p:grpSpPr>
      <p:grpSp>
        <p:nvGrpSpPr>
          <p:cNvPr name="Group 2" id="2"/>
          <p:cNvGrpSpPr/>
          <p:nvPr/>
        </p:nvGrpSpPr>
        <p:grpSpPr>
          <a:xfrm rot="0">
            <a:off x="714127" y="683475"/>
            <a:ext cx="16859746" cy="8920050"/>
            <a:chOff x="0" y="0"/>
            <a:chExt cx="4440427" cy="2349314"/>
          </a:xfrm>
        </p:grpSpPr>
        <p:sp>
          <p:nvSpPr>
            <p:cNvPr name="Freeform 3" id="3"/>
            <p:cNvSpPr/>
            <p:nvPr/>
          </p:nvSpPr>
          <p:spPr>
            <a:xfrm flipH="false" flipV="false" rot="0">
              <a:off x="0" y="0"/>
              <a:ext cx="4440427" cy="2349314"/>
            </a:xfrm>
            <a:custGeom>
              <a:avLst/>
              <a:gdLst/>
              <a:ahLst/>
              <a:cxnLst/>
              <a:rect r="r" b="b" t="t" l="l"/>
              <a:pathLst>
                <a:path h="2349314" w="4440427">
                  <a:moveTo>
                    <a:pt x="15613" y="0"/>
                  </a:moveTo>
                  <a:lnTo>
                    <a:pt x="4424814" y="0"/>
                  </a:lnTo>
                  <a:cubicBezTo>
                    <a:pt x="4428955" y="0"/>
                    <a:pt x="4432926" y="1645"/>
                    <a:pt x="4435854" y="4573"/>
                  </a:cubicBezTo>
                  <a:cubicBezTo>
                    <a:pt x="4438782" y="7501"/>
                    <a:pt x="4440427" y="11472"/>
                    <a:pt x="4440427" y="15613"/>
                  </a:cubicBezTo>
                  <a:lnTo>
                    <a:pt x="4440427" y="2333701"/>
                  </a:lnTo>
                  <a:cubicBezTo>
                    <a:pt x="4440427" y="2337842"/>
                    <a:pt x="4438782" y="2341813"/>
                    <a:pt x="4435854" y="2344741"/>
                  </a:cubicBezTo>
                  <a:cubicBezTo>
                    <a:pt x="4432926" y="2347669"/>
                    <a:pt x="4428955" y="2349314"/>
                    <a:pt x="4424814" y="2349314"/>
                  </a:cubicBezTo>
                  <a:lnTo>
                    <a:pt x="15613" y="2349314"/>
                  </a:lnTo>
                  <a:cubicBezTo>
                    <a:pt x="11472" y="2349314"/>
                    <a:pt x="7501" y="2347669"/>
                    <a:pt x="4573" y="2344741"/>
                  </a:cubicBezTo>
                  <a:cubicBezTo>
                    <a:pt x="1645" y="2341813"/>
                    <a:pt x="0" y="2337842"/>
                    <a:pt x="0" y="2333701"/>
                  </a:cubicBezTo>
                  <a:lnTo>
                    <a:pt x="0" y="15613"/>
                  </a:lnTo>
                  <a:cubicBezTo>
                    <a:pt x="0" y="11472"/>
                    <a:pt x="1645" y="7501"/>
                    <a:pt x="4573" y="4573"/>
                  </a:cubicBezTo>
                  <a:cubicBezTo>
                    <a:pt x="7501" y="1645"/>
                    <a:pt x="11472" y="0"/>
                    <a:pt x="15613" y="0"/>
                  </a:cubicBezTo>
                  <a:close/>
                </a:path>
              </a:pathLst>
            </a:custGeom>
            <a:solidFill>
              <a:srgbClr val="FFFFFF"/>
            </a:solidFill>
            <a:ln w="19050" cap="rnd">
              <a:solidFill>
                <a:srgbClr val="000000"/>
              </a:solidFill>
              <a:prstDash val="solid"/>
              <a:round/>
            </a:ln>
          </p:spPr>
        </p:sp>
        <p:sp>
          <p:nvSpPr>
            <p:cNvPr name="TextBox 4" id="4"/>
            <p:cNvSpPr txBox="true"/>
            <p:nvPr/>
          </p:nvSpPr>
          <p:spPr>
            <a:xfrm>
              <a:off x="0" y="-38100"/>
              <a:ext cx="4440427" cy="2387414"/>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1028700" y="1028700"/>
            <a:ext cx="8415441" cy="8229600"/>
          </a:xfrm>
          <a:custGeom>
            <a:avLst/>
            <a:gdLst/>
            <a:ahLst/>
            <a:cxnLst/>
            <a:rect r="r" b="b" t="t" l="l"/>
            <a:pathLst>
              <a:path h="8229600" w="8415441">
                <a:moveTo>
                  <a:pt x="0" y="0"/>
                </a:moveTo>
                <a:lnTo>
                  <a:pt x="8415441" y="0"/>
                </a:lnTo>
                <a:lnTo>
                  <a:pt x="8415441" y="8229600"/>
                </a:lnTo>
                <a:lnTo>
                  <a:pt x="0" y="82296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9897370" y="3392362"/>
            <a:ext cx="6872071" cy="4763460"/>
          </a:xfrm>
          <a:prstGeom prst="rect">
            <a:avLst/>
          </a:prstGeom>
        </p:spPr>
        <p:txBody>
          <a:bodyPr anchor="t" rtlCol="false" tIns="0" lIns="0" bIns="0" rIns="0">
            <a:spAutoFit/>
          </a:bodyPr>
          <a:lstStyle/>
          <a:p>
            <a:pPr>
              <a:lnSpc>
                <a:spcPts val="12101"/>
              </a:lnSpc>
            </a:pPr>
            <a:r>
              <a:rPr lang="en-US" sz="12873">
                <a:solidFill>
                  <a:srgbClr val="000000"/>
                </a:solidFill>
                <a:latin typeface="Bebas Neue Bold"/>
              </a:rPr>
              <a:t>ARTIFICIAL</a:t>
            </a:r>
          </a:p>
          <a:p>
            <a:pPr>
              <a:lnSpc>
                <a:spcPts val="12101"/>
              </a:lnSpc>
            </a:pPr>
            <a:r>
              <a:rPr lang="en-US" sz="12873">
                <a:solidFill>
                  <a:srgbClr val="000000"/>
                </a:solidFill>
                <a:latin typeface="Bebas Neue Bold"/>
              </a:rPr>
              <a:t>INTELLIGENCE</a:t>
            </a:r>
          </a:p>
          <a:p>
            <a:pPr>
              <a:lnSpc>
                <a:spcPts val="12101"/>
              </a:lnSpc>
            </a:pPr>
            <a:r>
              <a:rPr lang="en-US" sz="12873">
                <a:solidFill>
                  <a:srgbClr val="000000"/>
                </a:solidFill>
                <a:latin typeface="Bebas Neue Bold"/>
              </a:rPr>
              <a:t>TECHNOLOGY</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99B9FF"/>
        </a:solidFill>
      </p:bgPr>
    </p:bg>
    <p:spTree>
      <p:nvGrpSpPr>
        <p:cNvPr id="1" name=""/>
        <p:cNvGrpSpPr/>
        <p:nvPr/>
      </p:nvGrpSpPr>
      <p:grpSpPr>
        <a:xfrm>
          <a:off x="0" y="0"/>
          <a:ext cx="0" cy="0"/>
          <a:chOff x="0" y="0"/>
          <a:chExt cx="0" cy="0"/>
        </a:xfrm>
      </p:grpSpPr>
      <p:grpSp>
        <p:nvGrpSpPr>
          <p:cNvPr name="Group 2" id="2"/>
          <p:cNvGrpSpPr/>
          <p:nvPr/>
        </p:nvGrpSpPr>
        <p:grpSpPr>
          <a:xfrm rot="0">
            <a:off x="9144000" y="-248577"/>
            <a:ext cx="9696760" cy="10784153"/>
            <a:chOff x="0" y="0"/>
            <a:chExt cx="2553879" cy="2840271"/>
          </a:xfrm>
        </p:grpSpPr>
        <p:sp>
          <p:nvSpPr>
            <p:cNvPr name="Freeform 3" id="3"/>
            <p:cNvSpPr/>
            <p:nvPr/>
          </p:nvSpPr>
          <p:spPr>
            <a:xfrm flipH="false" flipV="false" rot="0">
              <a:off x="0" y="0"/>
              <a:ext cx="2553879" cy="2840271"/>
            </a:xfrm>
            <a:custGeom>
              <a:avLst/>
              <a:gdLst/>
              <a:ahLst/>
              <a:cxnLst/>
              <a:rect r="r" b="b" t="t" l="l"/>
              <a:pathLst>
                <a:path h="2840271" w="2553879">
                  <a:moveTo>
                    <a:pt x="0" y="0"/>
                  </a:moveTo>
                  <a:lnTo>
                    <a:pt x="2553879" y="0"/>
                  </a:lnTo>
                  <a:lnTo>
                    <a:pt x="2553879" y="2840271"/>
                  </a:lnTo>
                  <a:lnTo>
                    <a:pt x="0" y="2840271"/>
                  </a:lnTo>
                  <a:close/>
                </a:path>
              </a:pathLst>
            </a:custGeom>
            <a:solidFill>
              <a:srgbClr val="FFFFFF"/>
            </a:solidFill>
          </p:spPr>
        </p:sp>
        <p:sp>
          <p:nvSpPr>
            <p:cNvPr name="TextBox 4" id="4"/>
            <p:cNvSpPr txBox="true"/>
            <p:nvPr/>
          </p:nvSpPr>
          <p:spPr>
            <a:xfrm>
              <a:off x="0" y="-38100"/>
              <a:ext cx="2553879" cy="2878371"/>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1584164" y="4760244"/>
            <a:ext cx="6118937" cy="4160520"/>
          </a:xfrm>
          <a:prstGeom prst="rect">
            <a:avLst/>
          </a:prstGeom>
        </p:spPr>
        <p:txBody>
          <a:bodyPr anchor="t" rtlCol="false" tIns="0" lIns="0" bIns="0" rIns="0">
            <a:spAutoFit/>
          </a:bodyPr>
          <a:lstStyle/>
          <a:p>
            <a:pPr algn="l" marL="0" indent="0" lvl="0">
              <a:lnSpc>
                <a:spcPts val="4199"/>
              </a:lnSpc>
              <a:spcBef>
                <a:spcPct val="0"/>
              </a:spcBef>
            </a:pPr>
            <a:r>
              <a:rPr lang="en-US" sz="2799">
                <a:solidFill>
                  <a:srgbClr val="000000"/>
                </a:solidFill>
                <a:latin typeface="Montserrat Classic"/>
              </a:rPr>
              <a:t>An IA takes input from the environment for perceiving the situation of the environment through sensors and returns with an action on the environment based on the decision made through a range of action-based rules. </a:t>
            </a:r>
          </a:p>
        </p:txBody>
      </p:sp>
      <p:sp>
        <p:nvSpPr>
          <p:cNvPr name="TextBox 6" id="6"/>
          <p:cNvSpPr txBox="true"/>
          <p:nvPr/>
        </p:nvSpPr>
        <p:spPr>
          <a:xfrm rot="0">
            <a:off x="1584164" y="1499586"/>
            <a:ext cx="6118937" cy="3145791"/>
          </a:xfrm>
          <a:prstGeom prst="rect">
            <a:avLst/>
          </a:prstGeom>
        </p:spPr>
        <p:txBody>
          <a:bodyPr anchor="t" rtlCol="false" tIns="0" lIns="0" bIns="0" rIns="0">
            <a:spAutoFit/>
          </a:bodyPr>
          <a:lstStyle/>
          <a:p>
            <a:pPr marL="0" indent="0" lvl="0">
              <a:lnSpc>
                <a:spcPts val="8080"/>
              </a:lnSpc>
            </a:pPr>
            <a:r>
              <a:rPr lang="en-US" sz="8000">
                <a:solidFill>
                  <a:srgbClr val="000000"/>
                </a:solidFill>
                <a:latin typeface="Bebas Neue Bold"/>
              </a:rPr>
              <a:t>Artificial Intelligence Environments </a:t>
            </a:r>
          </a:p>
        </p:txBody>
      </p:sp>
      <p:sp>
        <p:nvSpPr>
          <p:cNvPr name="Freeform 7" id="7"/>
          <p:cNvSpPr/>
          <p:nvPr/>
        </p:nvSpPr>
        <p:spPr>
          <a:xfrm flipH="false" flipV="false" rot="0">
            <a:off x="9718842" y="1366236"/>
            <a:ext cx="7488425" cy="7554528"/>
          </a:xfrm>
          <a:custGeom>
            <a:avLst/>
            <a:gdLst/>
            <a:ahLst/>
            <a:cxnLst/>
            <a:rect r="r" b="b" t="t" l="l"/>
            <a:pathLst>
              <a:path h="7554528" w="7488425">
                <a:moveTo>
                  <a:pt x="0" y="0"/>
                </a:moveTo>
                <a:lnTo>
                  <a:pt x="7488426" y="0"/>
                </a:lnTo>
                <a:lnTo>
                  <a:pt x="7488426" y="7554528"/>
                </a:lnTo>
                <a:lnTo>
                  <a:pt x="0" y="755452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5479F7"/>
        </a:solidFill>
      </p:bgPr>
    </p:bg>
    <p:spTree>
      <p:nvGrpSpPr>
        <p:cNvPr id="1" name=""/>
        <p:cNvGrpSpPr/>
        <p:nvPr/>
      </p:nvGrpSpPr>
      <p:grpSpPr>
        <a:xfrm>
          <a:off x="0" y="0"/>
          <a:ext cx="0" cy="0"/>
          <a:chOff x="0" y="0"/>
          <a:chExt cx="0" cy="0"/>
        </a:xfrm>
      </p:grpSpPr>
      <p:grpSp>
        <p:nvGrpSpPr>
          <p:cNvPr name="Group 2" id="2"/>
          <p:cNvGrpSpPr/>
          <p:nvPr/>
        </p:nvGrpSpPr>
        <p:grpSpPr>
          <a:xfrm rot="0">
            <a:off x="714127" y="683475"/>
            <a:ext cx="16859746" cy="8920050"/>
            <a:chOff x="0" y="0"/>
            <a:chExt cx="4440427" cy="2349314"/>
          </a:xfrm>
        </p:grpSpPr>
        <p:sp>
          <p:nvSpPr>
            <p:cNvPr name="Freeform 3" id="3"/>
            <p:cNvSpPr/>
            <p:nvPr/>
          </p:nvSpPr>
          <p:spPr>
            <a:xfrm flipH="false" flipV="false" rot="0">
              <a:off x="0" y="0"/>
              <a:ext cx="4440427" cy="2349314"/>
            </a:xfrm>
            <a:custGeom>
              <a:avLst/>
              <a:gdLst/>
              <a:ahLst/>
              <a:cxnLst/>
              <a:rect r="r" b="b" t="t" l="l"/>
              <a:pathLst>
                <a:path h="2349314" w="4440427">
                  <a:moveTo>
                    <a:pt x="15613" y="0"/>
                  </a:moveTo>
                  <a:lnTo>
                    <a:pt x="4424814" y="0"/>
                  </a:lnTo>
                  <a:cubicBezTo>
                    <a:pt x="4428955" y="0"/>
                    <a:pt x="4432926" y="1645"/>
                    <a:pt x="4435854" y="4573"/>
                  </a:cubicBezTo>
                  <a:cubicBezTo>
                    <a:pt x="4438782" y="7501"/>
                    <a:pt x="4440427" y="11472"/>
                    <a:pt x="4440427" y="15613"/>
                  </a:cubicBezTo>
                  <a:lnTo>
                    <a:pt x="4440427" y="2333701"/>
                  </a:lnTo>
                  <a:cubicBezTo>
                    <a:pt x="4440427" y="2337842"/>
                    <a:pt x="4438782" y="2341813"/>
                    <a:pt x="4435854" y="2344741"/>
                  </a:cubicBezTo>
                  <a:cubicBezTo>
                    <a:pt x="4432926" y="2347669"/>
                    <a:pt x="4428955" y="2349314"/>
                    <a:pt x="4424814" y="2349314"/>
                  </a:cubicBezTo>
                  <a:lnTo>
                    <a:pt x="15613" y="2349314"/>
                  </a:lnTo>
                  <a:cubicBezTo>
                    <a:pt x="11472" y="2349314"/>
                    <a:pt x="7501" y="2347669"/>
                    <a:pt x="4573" y="2344741"/>
                  </a:cubicBezTo>
                  <a:cubicBezTo>
                    <a:pt x="1645" y="2341813"/>
                    <a:pt x="0" y="2337842"/>
                    <a:pt x="0" y="2333701"/>
                  </a:cubicBezTo>
                  <a:lnTo>
                    <a:pt x="0" y="15613"/>
                  </a:lnTo>
                  <a:cubicBezTo>
                    <a:pt x="0" y="11472"/>
                    <a:pt x="1645" y="7501"/>
                    <a:pt x="4573" y="4573"/>
                  </a:cubicBezTo>
                  <a:cubicBezTo>
                    <a:pt x="7501" y="1645"/>
                    <a:pt x="11472" y="0"/>
                    <a:pt x="15613" y="0"/>
                  </a:cubicBezTo>
                  <a:close/>
                </a:path>
              </a:pathLst>
            </a:custGeom>
            <a:solidFill>
              <a:srgbClr val="FFFFFF"/>
            </a:solidFill>
            <a:ln w="19050" cap="rnd">
              <a:solidFill>
                <a:srgbClr val="000000"/>
              </a:solidFill>
              <a:prstDash val="solid"/>
              <a:round/>
            </a:ln>
          </p:spPr>
        </p:sp>
        <p:sp>
          <p:nvSpPr>
            <p:cNvPr name="TextBox 4" id="4"/>
            <p:cNvSpPr txBox="true"/>
            <p:nvPr/>
          </p:nvSpPr>
          <p:spPr>
            <a:xfrm>
              <a:off x="0" y="-38100"/>
              <a:ext cx="4440427" cy="2387414"/>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9752776" y="3879564"/>
            <a:ext cx="7194594" cy="2804098"/>
          </a:xfrm>
          <a:prstGeom prst="rect">
            <a:avLst/>
          </a:prstGeom>
        </p:spPr>
        <p:txBody>
          <a:bodyPr anchor="t" rtlCol="false" tIns="0" lIns="0" bIns="0" rIns="0">
            <a:spAutoFit/>
          </a:bodyPr>
          <a:lstStyle/>
          <a:p>
            <a:pPr>
              <a:lnSpc>
                <a:spcPts val="10588"/>
              </a:lnSpc>
            </a:pPr>
            <a:r>
              <a:rPr lang="en-US" sz="11264">
                <a:solidFill>
                  <a:srgbClr val="000000"/>
                </a:solidFill>
                <a:latin typeface="Bebas Neue Bold"/>
              </a:rPr>
              <a:t>THANK YOU FOR LISTENING!</a:t>
            </a:r>
          </a:p>
        </p:txBody>
      </p:sp>
      <p:sp>
        <p:nvSpPr>
          <p:cNvPr name="Freeform 6" id="6"/>
          <p:cNvSpPr/>
          <p:nvPr/>
        </p:nvSpPr>
        <p:spPr>
          <a:xfrm flipH="false" flipV="false" rot="0">
            <a:off x="1275495" y="1063912"/>
            <a:ext cx="7868505" cy="8159176"/>
          </a:xfrm>
          <a:custGeom>
            <a:avLst/>
            <a:gdLst/>
            <a:ahLst/>
            <a:cxnLst/>
            <a:rect r="r" b="b" t="t" l="l"/>
            <a:pathLst>
              <a:path h="8159176" w="7868505">
                <a:moveTo>
                  <a:pt x="0" y="0"/>
                </a:moveTo>
                <a:lnTo>
                  <a:pt x="7868505" y="0"/>
                </a:lnTo>
                <a:lnTo>
                  <a:pt x="7868505" y="8159176"/>
                </a:lnTo>
                <a:lnTo>
                  <a:pt x="0" y="815917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99B9FF"/>
        </a:solidFill>
      </p:bgPr>
    </p:bg>
    <p:spTree>
      <p:nvGrpSpPr>
        <p:cNvPr id="1" name=""/>
        <p:cNvGrpSpPr/>
        <p:nvPr/>
      </p:nvGrpSpPr>
      <p:grpSpPr>
        <a:xfrm>
          <a:off x="0" y="0"/>
          <a:ext cx="0" cy="0"/>
          <a:chOff x="0" y="0"/>
          <a:chExt cx="0" cy="0"/>
        </a:xfrm>
      </p:grpSpPr>
      <p:grpSp>
        <p:nvGrpSpPr>
          <p:cNvPr name="Group 2" id="2"/>
          <p:cNvGrpSpPr/>
          <p:nvPr/>
        </p:nvGrpSpPr>
        <p:grpSpPr>
          <a:xfrm rot="0">
            <a:off x="9144000" y="-248577"/>
            <a:ext cx="9696760" cy="10784153"/>
            <a:chOff x="0" y="0"/>
            <a:chExt cx="2553879" cy="2840271"/>
          </a:xfrm>
        </p:grpSpPr>
        <p:sp>
          <p:nvSpPr>
            <p:cNvPr name="Freeform 3" id="3"/>
            <p:cNvSpPr/>
            <p:nvPr/>
          </p:nvSpPr>
          <p:spPr>
            <a:xfrm flipH="false" flipV="false" rot="0">
              <a:off x="0" y="0"/>
              <a:ext cx="2553879" cy="2840271"/>
            </a:xfrm>
            <a:custGeom>
              <a:avLst/>
              <a:gdLst/>
              <a:ahLst/>
              <a:cxnLst/>
              <a:rect r="r" b="b" t="t" l="l"/>
              <a:pathLst>
                <a:path h="2840271" w="2553879">
                  <a:moveTo>
                    <a:pt x="0" y="0"/>
                  </a:moveTo>
                  <a:lnTo>
                    <a:pt x="2553879" y="0"/>
                  </a:lnTo>
                  <a:lnTo>
                    <a:pt x="2553879" y="2840271"/>
                  </a:lnTo>
                  <a:lnTo>
                    <a:pt x="0" y="2840271"/>
                  </a:lnTo>
                  <a:close/>
                </a:path>
              </a:pathLst>
            </a:custGeom>
            <a:solidFill>
              <a:srgbClr val="FFFFFF"/>
            </a:solidFill>
          </p:spPr>
        </p:sp>
        <p:sp>
          <p:nvSpPr>
            <p:cNvPr name="TextBox 4" id="4"/>
            <p:cNvSpPr txBox="true"/>
            <p:nvPr/>
          </p:nvSpPr>
          <p:spPr>
            <a:xfrm>
              <a:off x="0" y="-38100"/>
              <a:ext cx="2553879" cy="2878371"/>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1584164" y="5165808"/>
            <a:ext cx="6118937" cy="3112770"/>
          </a:xfrm>
          <a:prstGeom prst="rect">
            <a:avLst/>
          </a:prstGeom>
        </p:spPr>
        <p:txBody>
          <a:bodyPr anchor="t" rtlCol="false" tIns="0" lIns="0" bIns="0" rIns="0">
            <a:spAutoFit/>
          </a:bodyPr>
          <a:lstStyle/>
          <a:p>
            <a:pPr algn="l" marL="0" indent="0" lvl="0">
              <a:lnSpc>
                <a:spcPts val="4199"/>
              </a:lnSpc>
              <a:spcBef>
                <a:spcPct val="0"/>
              </a:spcBef>
            </a:pPr>
            <a:r>
              <a:rPr lang="en-US" sz="2799">
                <a:solidFill>
                  <a:srgbClr val="000000"/>
                </a:solidFill>
                <a:latin typeface="Montserrat Classic"/>
              </a:rPr>
              <a:t>Artificial intelligence is a technology that builds and enables machines or non-human entities to perform tasks that are the core characteristics of human beings.</a:t>
            </a:r>
          </a:p>
        </p:txBody>
      </p:sp>
      <p:sp>
        <p:nvSpPr>
          <p:cNvPr name="TextBox 6" id="6"/>
          <p:cNvSpPr txBox="true"/>
          <p:nvPr/>
        </p:nvSpPr>
        <p:spPr>
          <a:xfrm rot="0">
            <a:off x="1584164" y="2168741"/>
            <a:ext cx="6118937" cy="2117091"/>
          </a:xfrm>
          <a:prstGeom prst="rect">
            <a:avLst/>
          </a:prstGeom>
        </p:spPr>
        <p:txBody>
          <a:bodyPr anchor="t" rtlCol="false" tIns="0" lIns="0" bIns="0" rIns="0">
            <a:spAutoFit/>
          </a:bodyPr>
          <a:lstStyle/>
          <a:p>
            <a:pPr marL="0" indent="0" lvl="0">
              <a:lnSpc>
                <a:spcPts val="8080"/>
              </a:lnSpc>
            </a:pPr>
            <a:r>
              <a:rPr lang="en-US" sz="8000">
                <a:solidFill>
                  <a:srgbClr val="000000"/>
                </a:solidFill>
                <a:latin typeface="Bebas Neue Bold"/>
              </a:rPr>
              <a:t>What is Artificial Intelligence?</a:t>
            </a:r>
          </a:p>
        </p:txBody>
      </p:sp>
      <p:sp>
        <p:nvSpPr>
          <p:cNvPr name="Freeform 7" id="7"/>
          <p:cNvSpPr/>
          <p:nvPr/>
        </p:nvSpPr>
        <p:spPr>
          <a:xfrm flipH="false" flipV="false" rot="0">
            <a:off x="9666810" y="1366236"/>
            <a:ext cx="7592490" cy="7554528"/>
          </a:xfrm>
          <a:custGeom>
            <a:avLst/>
            <a:gdLst/>
            <a:ahLst/>
            <a:cxnLst/>
            <a:rect r="r" b="b" t="t" l="l"/>
            <a:pathLst>
              <a:path h="7554528" w="7592490">
                <a:moveTo>
                  <a:pt x="0" y="0"/>
                </a:moveTo>
                <a:lnTo>
                  <a:pt x="7592490" y="0"/>
                </a:lnTo>
                <a:lnTo>
                  <a:pt x="7592490" y="7554528"/>
                </a:lnTo>
                <a:lnTo>
                  <a:pt x="0" y="755452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99B9FF"/>
        </a:solidFill>
      </p:bgPr>
    </p:bg>
    <p:spTree>
      <p:nvGrpSpPr>
        <p:cNvPr id="1" name=""/>
        <p:cNvGrpSpPr/>
        <p:nvPr/>
      </p:nvGrpSpPr>
      <p:grpSpPr>
        <a:xfrm>
          <a:off x="0" y="0"/>
          <a:ext cx="0" cy="0"/>
          <a:chOff x="0" y="0"/>
          <a:chExt cx="0" cy="0"/>
        </a:xfrm>
      </p:grpSpPr>
      <p:grpSp>
        <p:nvGrpSpPr>
          <p:cNvPr name="Group 2" id="2"/>
          <p:cNvGrpSpPr/>
          <p:nvPr/>
        </p:nvGrpSpPr>
        <p:grpSpPr>
          <a:xfrm rot="0">
            <a:off x="9144000" y="-248577"/>
            <a:ext cx="9696760" cy="10784153"/>
            <a:chOff x="0" y="0"/>
            <a:chExt cx="2553879" cy="2840271"/>
          </a:xfrm>
        </p:grpSpPr>
        <p:sp>
          <p:nvSpPr>
            <p:cNvPr name="Freeform 3" id="3"/>
            <p:cNvSpPr/>
            <p:nvPr/>
          </p:nvSpPr>
          <p:spPr>
            <a:xfrm flipH="false" flipV="false" rot="0">
              <a:off x="0" y="0"/>
              <a:ext cx="2553879" cy="2840271"/>
            </a:xfrm>
            <a:custGeom>
              <a:avLst/>
              <a:gdLst/>
              <a:ahLst/>
              <a:cxnLst/>
              <a:rect r="r" b="b" t="t" l="l"/>
              <a:pathLst>
                <a:path h="2840271" w="2553879">
                  <a:moveTo>
                    <a:pt x="0" y="0"/>
                  </a:moveTo>
                  <a:lnTo>
                    <a:pt x="2553879" y="0"/>
                  </a:lnTo>
                  <a:lnTo>
                    <a:pt x="2553879" y="2840271"/>
                  </a:lnTo>
                  <a:lnTo>
                    <a:pt x="0" y="2840271"/>
                  </a:lnTo>
                  <a:close/>
                </a:path>
              </a:pathLst>
            </a:custGeom>
            <a:solidFill>
              <a:srgbClr val="FFFFFF"/>
            </a:solidFill>
          </p:spPr>
        </p:sp>
        <p:sp>
          <p:nvSpPr>
            <p:cNvPr name="TextBox 4" id="4"/>
            <p:cNvSpPr txBox="true"/>
            <p:nvPr/>
          </p:nvSpPr>
          <p:spPr>
            <a:xfrm>
              <a:off x="0" y="-38100"/>
              <a:ext cx="2553879" cy="2878371"/>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9144000" y="2263604"/>
            <a:ext cx="9142527" cy="5759792"/>
          </a:xfrm>
          <a:custGeom>
            <a:avLst/>
            <a:gdLst/>
            <a:ahLst/>
            <a:cxnLst/>
            <a:rect r="r" b="b" t="t" l="l"/>
            <a:pathLst>
              <a:path h="5759792" w="9142527">
                <a:moveTo>
                  <a:pt x="0" y="0"/>
                </a:moveTo>
                <a:lnTo>
                  <a:pt x="9142527" y="0"/>
                </a:lnTo>
                <a:lnTo>
                  <a:pt x="9142527" y="5759792"/>
                </a:lnTo>
                <a:lnTo>
                  <a:pt x="0" y="5759792"/>
                </a:lnTo>
                <a:lnTo>
                  <a:pt x="0" y="0"/>
                </a:lnTo>
                <a:close/>
              </a:path>
            </a:pathLst>
          </a:custGeom>
          <a:blipFill>
            <a:blip r:embed="rId2"/>
            <a:stretch>
              <a:fillRect l="0" t="0" r="0" b="0"/>
            </a:stretch>
          </a:blipFill>
        </p:spPr>
      </p:sp>
      <p:sp>
        <p:nvSpPr>
          <p:cNvPr name="TextBox 6" id="6"/>
          <p:cNvSpPr txBox="true"/>
          <p:nvPr/>
        </p:nvSpPr>
        <p:spPr>
          <a:xfrm rot="0">
            <a:off x="1584164" y="5165808"/>
            <a:ext cx="6118937" cy="3112770"/>
          </a:xfrm>
          <a:prstGeom prst="rect">
            <a:avLst/>
          </a:prstGeom>
        </p:spPr>
        <p:txBody>
          <a:bodyPr anchor="t" rtlCol="false" tIns="0" lIns="0" bIns="0" rIns="0">
            <a:spAutoFit/>
          </a:bodyPr>
          <a:lstStyle/>
          <a:p>
            <a:pPr algn="l" marL="0" indent="0" lvl="0">
              <a:lnSpc>
                <a:spcPts val="4199"/>
              </a:lnSpc>
              <a:spcBef>
                <a:spcPct val="0"/>
              </a:spcBef>
            </a:pPr>
            <a:r>
              <a:rPr lang="en-US" sz="2799">
                <a:solidFill>
                  <a:srgbClr val="000000"/>
                </a:solidFill>
                <a:latin typeface="Montserrat Classic"/>
              </a:rPr>
              <a:t>Neural network is a network of neurons connected with each other. In artificial intelligence, it is referred to as Artificial Neural Network (ANN) or Simulated Neural Network (SNN)</a:t>
            </a:r>
          </a:p>
        </p:txBody>
      </p:sp>
      <p:sp>
        <p:nvSpPr>
          <p:cNvPr name="TextBox 7" id="7"/>
          <p:cNvSpPr txBox="true"/>
          <p:nvPr/>
        </p:nvSpPr>
        <p:spPr>
          <a:xfrm rot="0">
            <a:off x="1584164" y="2168741"/>
            <a:ext cx="6118937" cy="2117091"/>
          </a:xfrm>
          <a:prstGeom prst="rect">
            <a:avLst/>
          </a:prstGeom>
        </p:spPr>
        <p:txBody>
          <a:bodyPr anchor="t" rtlCol="false" tIns="0" lIns="0" bIns="0" rIns="0">
            <a:spAutoFit/>
          </a:bodyPr>
          <a:lstStyle/>
          <a:p>
            <a:pPr marL="0" indent="0" lvl="0">
              <a:lnSpc>
                <a:spcPts val="8080"/>
              </a:lnSpc>
            </a:pPr>
            <a:r>
              <a:rPr lang="en-US" sz="8000">
                <a:solidFill>
                  <a:srgbClr val="000000"/>
                </a:solidFill>
                <a:latin typeface="Bebas Neue Bold"/>
              </a:rPr>
              <a:t>WHAT is neural network</a:t>
            </a:r>
          </a:p>
        </p:txBody>
      </p:sp>
    </p:spTree>
  </p:cSld>
  <p:clrMapOvr>
    <a:masterClrMapping/>
  </p:clrMapOvr>
</p:sld>
</file>

<file path=ppt/slides/slide4.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9335765" y="3687501"/>
            <a:ext cx="7923535" cy="4658165"/>
            <a:chOff x="0" y="0"/>
            <a:chExt cx="2086857" cy="1226842"/>
          </a:xfrm>
        </p:grpSpPr>
        <p:sp>
          <p:nvSpPr>
            <p:cNvPr name="Freeform 3" id="3"/>
            <p:cNvSpPr/>
            <p:nvPr/>
          </p:nvSpPr>
          <p:spPr>
            <a:xfrm flipH="false" flipV="false" rot="0">
              <a:off x="0" y="0"/>
              <a:ext cx="2086857" cy="1226842"/>
            </a:xfrm>
            <a:custGeom>
              <a:avLst/>
              <a:gdLst/>
              <a:ahLst/>
              <a:cxnLst/>
              <a:rect r="r" b="b" t="t" l="l"/>
              <a:pathLst>
                <a:path h="1226842" w="2086857">
                  <a:moveTo>
                    <a:pt x="33221" y="0"/>
                  </a:moveTo>
                  <a:lnTo>
                    <a:pt x="2053636" y="0"/>
                  </a:lnTo>
                  <a:cubicBezTo>
                    <a:pt x="2071984" y="0"/>
                    <a:pt x="2086857" y="14873"/>
                    <a:pt x="2086857" y="33221"/>
                  </a:cubicBezTo>
                  <a:lnTo>
                    <a:pt x="2086857" y="1193621"/>
                  </a:lnTo>
                  <a:cubicBezTo>
                    <a:pt x="2086857" y="1211968"/>
                    <a:pt x="2071984" y="1226842"/>
                    <a:pt x="2053636" y="1226842"/>
                  </a:cubicBezTo>
                  <a:lnTo>
                    <a:pt x="33221" y="1226842"/>
                  </a:lnTo>
                  <a:cubicBezTo>
                    <a:pt x="14873" y="1226842"/>
                    <a:pt x="0" y="1211968"/>
                    <a:pt x="0" y="1193621"/>
                  </a:cubicBezTo>
                  <a:lnTo>
                    <a:pt x="0" y="33221"/>
                  </a:lnTo>
                  <a:cubicBezTo>
                    <a:pt x="0" y="14873"/>
                    <a:pt x="14873" y="0"/>
                    <a:pt x="33221" y="0"/>
                  </a:cubicBezTo>
                  <a:close/>
                </a:path>
              </a:pathLst>
            </a:custGeom>
            <a:solidFill>
              <a:srgbClr val="CADDFF"/>
            </a:solidFill>
            <a:ln w="19050" cap="rnd">
              <a:solidFill>
                <a:srgbClr val="000000"/>
              </a:solidFill>
              <a:prstDash val="solid"/>
              <a:round/>
            </a:ln>
          </p:spPr>
        </p:sp>
        <p:sp>
          <p:nvSpPr>
            <p:cNvPr name="TextBox 4" id="4"/>
            <p:cNvSpPr txBox="true"/>
            <p:nvPr/>
          </p:nvSpPr>
          <p:spPr>
            <a:xfrm>
              <a:off x="0" y="-38100"/>
              <a:ext cx="2086857" cy="1264942"/>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5" id="5"/>
          <p:cNvGrpSpPr/>
          <p:nvPr/>
        </p:nvGrpSpPr>
        <p:grpSpPr>
          <a:xfrm rot="0">
            <a:off x="1028700" y="3687501"/>
            <a:ext cx="7891525" cy="4658165"/>
            <a:chOff x="0" y="0"/>
            <a:chExt cx="2078426" cy="1226842"/>
          </a:xfrm>
        </p:grpSpPr>
        <p:sp>
          <p:nvSpPr>
            <p:cNvPr name="Freeform 6" id="6"/>
            <p:cNvSpPr/>
            <p:nvPr/>
          </p:nvSpPr>
          <p:spPr>
            <a:xfrm flipH="false" flipV="false" rot="0">
              <a:off x="0" y="0"/>
              <a:ext cx="2078426" cy="1226842"/>
            </a:xfrm>
            <a:custGeom>
              <a:avLst/>
              <a:gdLst/>
              <a:ahLst/>
              <a:cxnLst/>
              <a:rect r="r" b="b" t="t" l="l"/>
              <a:pathLst>
                <a:path h="1226842" w="2078426">
                  <a:moveTo>
                    <a:pt x="33355" y="0"/>
                  </a:moveTo>
                  <a:lnTo>
                    <a:pt x="2045071" y="0"/>
                  </a:lnTo>
                  <a:cubicBezTo>
                    <a:pt x="2053917" y="0"/>
                    <a:pt x="2062401" y="3514"/>
                    <a:pt x="2068657" y="9770"/>
                  </a:cubicBezTo>
                  <a:cubicBezTo>
                    <a:pt x="2074912" y="16025"/>
                    <a:pt x="2078426" y="24509"/>
                    <a:pt x="2078426" y="33355"/>
                  </a:cubicBezTo>
                  <a:lnTo>
                    <a:pt x="2078426" y="1193486"/>
                  </a:lnTo>
                  <a:cubicBezTo>
                    <a:pt x="2078426" y="1202333"/>
                    <a:pt x="2074912" y="1210817"/>
                    <a:pt x="2068657" y="1217072"/>
                  </a:cubicBezTo>
                  <a:cubicBezTo>
                    <a:pt x="2062401" y="1223327"/>
                    <a:pt x="2053917" y="1226842"/>
                    <a:pt x="2045071" y="1226842"/>
                  </a:cubicBezTo>
                  <a:lnTo>
                    <a:pt x="33355" y="1226842"/>
                  </a:lnTo>
                  <a:cubicBezTo>
                    <a:pt x="24509" y="1226842"/>
                    <a:pt x="16025" y="1223327"/>
                    <a:pt x="9770" y="1217072"/>
                  </a:cubicBezTo>
                  <a:cubicBezTo>
                    <a:pt x="3514" y="1210817"/>
                    <a:pt x="0" y="1202333"/>
                    <a:pt x="0" y="1193486"/>
                  </a:cubicBezTo>
                  <a:lnTo>
                    <a:pt x="0" y="33355"/>
                  </a:lnTo>
                  <a:cubicBezTo>
                    <a:pt x="0" y="24509"/>
                    <a:pt x="3514" y="16025"/>
                    <a:pt x="9770" y="9770"/>
                  </a:cubicBezTo>
                  <a:cubicBezTo>
                    <a:pt x="16025" y="3514"/>
                    <a:pt x="24509" y="0"/>
                    <a:pt x="33355" y="0"/>
                  </a:cubicBezTo>
                  <a:close/>
                </a:path>
              </a:pathLst>
            </a:custGeom>
            <a:solidFill>
              <a:srgbClr val="CADDFF"/>
            </a:solidFill>
            <a:ln w="19050" cap="rnd">
              <a:solidFill>
                <a:srgbClr val="000000"/>
              </a:solidFill>
              <a:prstDash val="solid"/>
              <a:round/>
            </a:ln>
          </p:spPr>
        </p:sp>
        <p:sp>
          <p:nvSpPr>
            <p:cNvPr name="TextBox 7" id="7"/>
            <p:cNvSpPr txBox="true"/>
            <p:nvPr/>
          </p:nvSpPr>
          <p:spPr>
            <a:xfrm>
              <a:off x="0" y="-38100"/>
              <a:ext cx="2078426" cy="1264942"/>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TextBox 8" id="8"/>
          <p:cNvSpPr txBox="true"/>
          <p:nvPr/>
        </p:nvSpPr>
        <p:spPr>
          <a:xfrm rot="0">
            <a:off x="10928635" y="4025265"/>
            <a:ext cx="4737794" cy="450215"/>
          </a:xfrm>
          <a:prstGeom prst="rect">
            <a:avLst/>
          </a:prstGeom>
        </p:spPr>
        <p:txBody>
          <a:bodyPr anchor="t" rtlCol="false" tIns="0" lIns="0" bIns="0" rIns="0">
            <a:spAutoFit/>
          </a:bodyPr>
          <a:lstStyle/>
          <a:p>
            <a:pPr algn="ctr" marL="0" indent="0" lvl="0">
              <a:lnSpc>
                <a:spcPts val="3639"/>
              </a:lnSpc>
              <a:spcBef>
                <a:spcPct val="0"/>
              </a:spcBef>
            </a:pPr>
            <a:r>
              <a:rPr lang="en-US" sz="2799">
                <a:solidFill>
                  <a:srgbClr val="000000"/>
                </a:solidFill>
                <a:latin typeface="Montserrat Classic Bold"/>
              </a:rPr>
              <a:t>Connectionist Approach</a:t>
            </a:r>
          </a:p>
        </p:txBody>
      </p:sp>
      <p:sp>
        <p:nvSpPr>
          <p:cNvPr name="TextBox 9" id="9"/>
          <p:cNvSpPr txBox="true"/>
          <p:nvPr/>
        </p:nvSpPr>
        <p:spPr>
          <a:xfrm rot="0">
            <a:off x="9613913" y="4629150"/>
            <a:ext cx="7367239" cy="3577590"/>
          </a:xfrm>
          <a:prstGeom prst="rect">
            <a:avLst/>
          </a:prstGeom>
        </p:spPr>
        <p:txBody>
          <a:bodyPr anchor="t" rtlCol="false" tIns="0" lIns="0" bIns="0" rIns="0">
            <a:spAutoFit/>
          </a:bodyPr>
          <a:lstStyle/>
          <a:p>
            <a:pPr>
              <a:lnSpc>
                <a:spcPts val="3150"/>
              </a:lnSpc>
            </a:pPr>
            <a:r>
              <a:rPr lang="en-US" sz="2100">
                <a:solidFill>
                  <a:srgbClr val="000000"/>
                </a:solidFill>
                <a:latin typeface="Montserrat"/>
              </a:rPr>
              <a:t>Connectionist approach of artificial intelligence research is also known as Numeric Artificial Neural Networks, precisely referred to as NANN. </a:t>
            </a:r>
          </a:p>
          <a:p>
            <a:pPr algn="ctr">
              <a:lnSpc>
                <a:spcPts val="3150"/>
              </a:lnSpc>
            </a:pPr>
          </a:p>
          <a:p>
            <a:pPr marL="0" indent="0" lvl="0">
              <a:lnSpc>
                <a:spcPts val="3150"/>
              </a:lnSpc>
              <a:spcBef>
                <a:spcPct val="0"/>
              </a:spcBef>
            </a:pPr>
            <a:r>
              <a:rPr lang="en-US" sz="2100">
                <a:solidFill>
                  <a:srgbClr val="000000"/>
                </a:solidFill>
                <a:latin typeface="Montserrat"/>
              </a:rPr>
              <a:t>According to this approach, the artificial intelligence can be developed through a large network of processors that work like neurons in a human mind to process the signals coming from multiple input sources</a:t>
            </a:r>
          </a:p>
        </p:txBody>
      </p:sp>
      <p:sp>
        <p:nvSpPr>
          <p:cNvPr name="TextBox 10" id="10"/>
          <p:cNvSpPr txBox="true"/>
          <p:nvPr/>
        </p:nvSpPr>
        <p:spPr>
          <a:xfrm rot="0">
            <a:off x="4656140" y="1416150"/>
            <a:ext cx="8975721" cy="1685848"/>
          </a:xfrm>
          <a:prstGeom prst="rect">
            <a:avLst/>
          </a:prstGeom>
        </p:spPr>
        <p:txBody>
          <a:bodyPr anchor="t" rtlCol="false" tIns="0" lIns="0" bIns="0" rIns="0">
            <a:spAutoFit/>
          </a:bodyPr>
          <a:lstStyle/>
          <a:p>
            <a:pPr algn="ctr" marL="0" indent="0" lvl="0">
              <a:lnSpc>
                <a:spcPts val="6375"/>
              </a:lnSpc>
              <a:spcBef>
                <a:spcPct val="0"/>
              </a:spcBef>
            </a:pPr>
            <a:r>
              <a:rPr lang="en-US" sz="6312">
                <a:solidFill>
                  <a:srgbClr val="000000"/>
                </a:solidFill>
                <a:latin typeface="Bebas Neue Bold"/>
              </a:rPr>
              <a:t>Major Approaches Used in Artificial Intelligence Research</a:t>
            </a:r>
          </a:p>
        </p:txBody>
      </p:sp>
      <p:sp>
        <p:nvSpPr>
          <p:cNvPr name="TextBox 11" id="11"/>
          <p:cNvSpPr txBox="true"/>
          <p:nvPr/>
        </p:nvSpPr>
        <p:spPr>
          <a:xfrm rot="0">
            <a:off x="3645646" y="4025265"/>
            <a:ext cx="2657633" cy="450215"/>
          </a:xfrm>
          <a:prstGeom prst="rect">
            <a:avLst/>
          </a:prstGeom>
        </p:spPr>
        <p:txBody>
          <a:bodyPr anchor="t" rtlCol="false" tIns="0" lIns="0" bIns="0" rIns="0">
            <a:spAutoFit/>
          </a:bodyPr>
          <a:lstStyle/>
          <a:p>
            <a:pPr algn="ctr" marL="0" indent="0" lvl="0">
              <a:lnSpc>
                <a:spcPts val="3639"/>
              </a:lnSpc>
              <a:spcBef>
                <a:spcPct val="0"/>
              </a:spcBef>
            </a:pPr>
            <a:r>
              <a:rPr lang="en-US" sz="2799">
                <a:solidFill>
                  <a:srgbClr val="000000"/>
                </a:solidFill>
                <a:latin typeface="Montserrat Classic Bold"/>
              </a:rPr>
              <a:t>Symbolic</a:t>
            </a:r>
          </a:p>
        </p:txBody>
      </p:sp>
      <p:sp>
        <p:nvSpPr>
          <p:cNvPr name="TextBox 12" id="12"/>
          <p:cNvSpPr txBox="true"/>
          <p:nvPr/>
        </p:nvSpPr>
        <p:spPr>
          <a:xfrm rot="0">
            <a:off x="1495757" y="4629150"/>
            <a:ext cx="7269541" cy="2777490"/>
          </a:xfrm>
          <a:prstGeom prst="rect">
            <a:avLst/>
          </a:prstGeom>
        </p:spPr>
        <p:txBody>
          <a:bodyPr anchor="t" rtlCol="false" tIns="0" lIns="0" bIns="0" rIns="0">
            <a:spAutoFit/>
          </a:bodyPr>
          <a:lstStyle/>
          <a:p>
            <a:pPr>
              <a:lnSpc>
                <a:spcPts val="3150"/>
              </a:lnSpc>
            </a:pPr>
            <a:r>
              <a:rPr lang="en-US" sz="2100">
                <a:solidFill>
                  <a:srgbClr val="000000"/>
                </a:solidFill>
                <a:latin typeface="Montserrat"/>
              </a:rPr>
              <a:t>Symbolic approach is also referred to as Symbolic Artificial Intelligence, precisely SAI. </a:t>
            </a:r>
          </a:p>
          <a:p>
            <a:pPr algn="ctr">
              <a:lnSpc>
                <a:spcPts val="3150"/>
              </a:lnSpc>
            </a:pPr>
          </a:p>
          <a:p>
            <a:pPr marL="0" indent="0" lvl="0">
              <a:lnSpc>
                <a:spcPts val="3150"/>
              </a:lnSpc>
              <a:spcBef>
                <a:spcPct val="0"/>
              </a:spcBef>
            </a:pPr>
            <a:r>
              <a:rPr lang="en-US" sz="2100">
                <a:solidFill>
                  <a:srgbClr val="000000"/>
                </a:solidFill>
                <a:latin typeface="Montserrat"/>
              </a:rPr>
              <a:t>The symbolic approach is based on the notion that the whole world can be taught to the machines through the input of symbols used to denote an entity in the world. </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41075" y="7995831"/>
            <a:ext cx="3451574" cy="845380"/>
            <a:chOff x="0" y="0"/>
            <a:chExt cx="909057" cy="222651"/>
          </a:xfrm>
        </p:grpSpPr>
        <p:sp>
          <p:nvSpPr>
            <p:cNvPr name="Freeform 3" id="3"/>
            <p:cNvSpPr/>
            <p:nvPr/>
          </p:nvSpPr>
          <p:spPr>
            <a:xfrm flipH="false" flipV="false" rot="0">
              <a:off x="0" y="0"/>
              <a:ext cx="909057" cy="222651"/>
            </a:xfrm>
            <a:custGeom>
              <a:avLst/>
              <a:gdLst/>
              <a:ahLst/>
              <a:cxnLst/>
              <a:rect r="r" b="b" t="t" l="l"/>
              <a:pathLst>
                <a:path h="222651" w="909057">
                  <a:moveTo>
                    <a:pt x="76262" y="0"/>
                  </a:moveTo>
                  <a:lnTo>
                    <a:pt x="832794" y="0"/>
                  </a:lnTo>
                  <a:cubicBezTo>
                    <a:pt x="874913" y="0"/>
                    <a:pt x="909057" y="34144"/>
                    <a:pt x="909057" y="76262"/>
                  </a:cubicBezTo>
                  <a:lnTo>
                    <a:pt x="909057" y="146389"/>
                  </a:lnTo>
                  <a:cubicBezTo>
                    <a:pt x="909057" y="188508"/>
                    <a:pt x="874913" y="222651"/>
                    <a:pt x="832794" y="222651"/>
                  </a:cubicBezTo>
                  <a:lnTo>
                    <a:pt x="76262" y="222651"/>
                  </a:lnTo>
                  <a:cubicBezTo>
                    <a:pt x="34144" y="222651"/>
                    <a:pt x="0" y="188508"/>
                    <a:pt x="0" y="146389"/>
                  </a:cubicBezTo>
                  <a:lnTo>
                    <a:pt x="0" y="76262"/>
                  </a:lnTo>
                  <a:cubicBezTo>
                    <a:pt x="0" y="34144"/>
                    <a:pt x="34144" y="0"/>
                    <a:pt x="76262" y="0"/>
                  </a:cubicBezTo>
                  <a:close/>
                </a:path>
              </a:pathLst>
            </a:custGeom>
            <a:solidFill>
              <a:srgbClr val="CADDFF"/>
            </a:solidFill>
            <a:ln w="19050" cap="rnd">
              <a:solidFill>
                <a:srgbClr val="000000"/>
              </a:solidFill>
              <a:prstDash val="solid"/>
              <a:round/>
            </a:ln>
          </p:spPr>
        </p:sp>
        <p:sp>
          <p:nvSpPr>
            <p:cNvPr name="TextBox 4" id="4"/>
            <p:cNvSpPr txBox="true"/>
            <p:nvPr/>
          </p:nvSpPr>
          <p:spPr>
            <a:xfrm>
              <a:off x="0" y="-38100"/>
              <a:ext cx="909057" cy="260751"/>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5" id="5"/>
          <p:cNvGrpSpPr/>
          <p:nvPr/>
        </p:nvGrpSpPr>
        <p:grpSpPr>
          <a:xfrm rot="0">
            <a:off x="1741075" y="3206013"/>
            <a:ext cx="3451574" cy="845380"/>
            <a:chOff x="0" y="0"/>
            <a:chExt cx="909057" cy="222651"/>
          </a:xfrm>
        </p:grpSpPr>
        <p:sp>
          <p:nvSpPr>
            <p:cNvPr name="Freeform 6" id="6"/>
            <p:cNvSpPr/>
            <p:nvPr/>
          </p:nvSpPr>
          <p:spPr>
            <a:xfrm flipH="false" flipV="false" rot="0">
              <a:off x="0" y="0"/>
              <a:ext cx="909057" cy="222651"/>
            </a:xfrm>
            <a:custGeom>
              <a:avLst/>
              <a:gdLst/>
              <a:ahLst/>
              <a:cxnLst/>
              <a:rect r="r" b="b" t="t" l="l"/>
              <a:pathLst>
                <a:path h="222651" w="909057">
                  <a:moveTo>
                    <a:pt x="76262" y="0"/>
                  </a:moveTo>
                  <a:lnTo>
                    <a:pt x="832794" y="0"/>
                  </a:lnTo>
                  <a:cubicBezTo>
                    <a:pt x="874913" y="0"/>
                    <a:pt x="909057" y="34144"/>
                    <a:pt x="909057" y="76262"/>
                  </a:cubicBezTo>
                  <a:lnTo>
                    <a:pt x="909057" y="146389"/>
                  </a:lnTo>
                  <a:cubicBezTo>
                    <a:pt x="909057" y="188508"/>
                    <a:pt x="874913" y="222651"/>
                    <a:pt x="832794" y="222651"/>
                  </a:cubicBezTo>
                  <a:lnTo>
                    <a:pt x="76262" y="222651"/>
                  </a:lnTo>
                  <a:cubicBezTo>
                    <a:pt x="34144" y="222651"/>
                    <a:pt x="0" y="188508"/>
                    <a:pt x="0" y="146389"/>
                  </a:cubicBezTo>
                  <a:lnTo>
                    <a:pt x="0" y="76262"/>
                  </a:lnTo>
                  <a:cubicBezTo>
                    <a:pt x="0" y="34144"/>
                    <a:pt x="34144" y="0"/>
                    <a:pt x="76262" y="0"/>
                  </a:cubicBezTo>
                  <a:close/>
                </a:path>
              </a:pathLst>
            </a:custGeom>
            <a:solidFill>
              <a:srgbClr val="CADDFF"/>
            </a:solidFill>
            <a:ln w="19050" cap="rnd">
              <a:solidFill>
                <a:srgbClr val="000000"/>
              </a:solidFill>
              <a:prstDash val="solid"/>
              <a:round/>
            </a:ln>
          </p:spPr>
        </p:sp>
        <p:sp>
          <p:nvSpPr>
            <p:cNvPr name="TextBox 7" id="7"/>
            <p:cNvSpPr txBox="true"/>
            <p:nvPr/>
          </p:nvSpPr>
          <p:spPr>
            <a:xfrm>
              <a:off x="0" y="-38100"/>
              <a:ext cx="909057" cy="260751"/>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8" id="8"/>
          <p:cNvGrpSpPr/>
          <p:nvPr/>
        </p:nvGrpSpPr>
        <p:grpSpPr>
          <a:xfrm rot="0">
            <a:off x="1741075" y="4403468"/>
            <a:ext cx="3451574" cy="845380"/>
            <a:chOff x="0" y="0"/>
            <a:chExt cx="909057" cy="222651"/>
          </a:xfrm>
        </p:grpSpPr>
        <p:sp>
          <p:nvSpPr>
            <p:cNvPr name="Freeform 9" id="9"/>
            <p:cNvSpPr/>
            <p:nvPr/>
          </p:nvSpPr>
          <p:spPr>
            <a:xfrm flipH="false" flipV="false" rot="0">
              <a:off x="0" y="0"/>
              <a:ext cx="909057" cy="222651"/>
            </a:xfrm>
            <a:custGeom>
              <a:avLst/>
              <a:gdLst/>
              <a:ahLst/>
              <a:cxnLst/>
              <a:rect r="r" b="b" t="t" l="l"/>
              <a:pathLst>
                <a:path h="222651" w="909057">
                  <a:moveTo>
                    <a:pt x="76262" y="0"/>
                  </a:moveTo>
                  <a:lnTo>
                    <a:pt x="832794" y="0"/>
                  </a:lnTo>
                  <a:cubicBezTo>
                    <a:pt x="874913" y="0"/>
                    <a:pt x="909057" y="34144"/>
                    <a:pt x="909057" y="76262"/>
                  </a:cubicBezTo>
                  <a:lnTo>
                    <a:pt x="909057" y="146389"/>
                  </a:lnTo>
                  <a:cubicBezTo>
                    <a:pt x="909057" y="188508"/>
                    <a:pt x="874913" y="222651"/>
                    <a:pt x="832794" y="222651"/>
                  </a:cubicBezTo>
                  <a:lnTo>
                    <a:pt x="76262" y="222651"/>
                  </a:lnTo>
                  <a:cubicBezTo>
                    <a:pt x="34144" y="222651"/>
                    <a:pt x="0" y="188508"/>
                    <a:pt x="0" y="146389"/>
                  </a:cubicBezTo>
                  <a:lnTo>
                    <a:pt x="0" y="76262"/>
                  </a:lnTo>
                  <a:cubicBezTo>
                    <a:pt x="0" y="34144"/>
                    <a:pt x="34144" y="0"/>
                    <a:pt x="76262" y="0"/>
                  </a:cubicBezTo>
                  <a:close/>
                </a:path>
              </a:pathLst>
            </a:custGeom>
            <a:solidFill>
              <a:srgbClr val="CADDFF"/>
            </a:solidFill>
            <a:ln w="19050" cap="rnd">
              <a:solidFill>
                <a:srgbClr val="000000"/>
              </a:solidFill>
              <a:prstDash val="solid"/>
              <a:round/>
            </a:ln>
          </p:spPr>
        </p:sp>
        <p:sp>
          <p:nvSpPr>
            <p:cNvPr name="TextBox 10" id="10"/>
            <p:cNvSpPr txBox="true"/>
            <p:nvPr/>
          </p:nvSpPr>
          <p:spPr>
            <a:xfrm>
              <a:off x="0" y="-38100"/>
              <a:ext cx="909057" cy="260751"/>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11" id="11"/>
          <p:cNvGrpSpPr/>
          <p:nvPr/>
        </p:nvGrpSpPr>
        <p:grpSpPr>
          <a:xfrm rot="0">
            <a:off x="1741075" y="5600922"/>
            <a:ext cx="3451574" cy="845380"/>
            <a:chOff x="0" y="0"/>
            <a:chExt cx="909057" cy="222651"/>
          </a:xfrm>
        </p:grpSpPr>
        <p:sp>
          <p:nvSpPr>
            <p:cNvPr name="Freeform 12" id="12"/>
            <p:cNvSpPr/>
            <p:nvPr/>
          </p:nvSpPr>
          <p:spPr>
            <a:xfrm flipH="false" flipV="false" rot="0">
              <a:off x="0" y="0"/>
              <a:ext cx="909057" cy="222651"/>
            </a:xfrm>
            <a:custGeom>
              <a:avLst/>
              <a:gdLst/>
              <a:ahLst/>
              <a:cxnLst/>
              <a:rect r="r" b="b" t="t" l="l"/>
              <a:pathLst>
                <a:path h="222651" w="909057">
                  <a:moveTo>
                    <a:pt x="76262" y="0"/>
                  </a:moveTo>
                  <a:lnTo>
                    <a:pt x="832794" y="0"/>
                  </a:lnTo>
                  <a:cubicBezTo>
                    <a:pt x="874913" y="0"/>
                    <a:pt x="909057" y="34144"/>
                    <a:pt x="909057" y="76262"/>
                  </a:cubicBezTo>
                  <a:lnTo>
                    <a:pt x="909057" y="146389"/>
                  </a:lnTo>
                  <a:cubicBezTo>
                    <a:pt x="909057" y="188508"/>
                    <a:pt x="874913" y="222651"/>
                    <a:pt x="832794" y="222651"/>
                  </a:cubicBezTo>
                  <a:lnTo>
                    <a:pt x="76262" y="222651"/>
                  </a:lnTo>
                  <a:cubicBezTo>
                    <a:pt x="34144" y="222651"/>
                    <a:pt x="0" y="188508"/>
                    <a:pt x="0" y="146389"/>
                  </a:cubicBezTo>
                  <a:lnTo>
                    <a:pt x="0" y="76262"/>
                  </a:lnTo>
                  <a:cubicBezTo>
                    <a:pt x="0" y="34144"/>
                    <a:pt x="34144" y="0"/>
                    <a:pt x="76262" y="0"/>
                  </a:cubicBezTo>
                  <a:close/>
                </a:path>
              </a:pathLst>
            </a:custGeom>
            <a:solidFill>
              <a:srgbClr val="CADDFF"/>
            </a:solidFill>
            <a:ln w="19050" cap="rnd">
              <a:solidFill>
                <a:srgbClr val="000000"/>
              </a:solidFill>
              <a:prstDash val="solid"/>
              <a:round/>
            </a:ln>
          </p:spPr>
        </p:sp>
        <p:sp>
          <p:nvSpPr>
            <p:cNvPr name="TextBox 13" id="13"/>
            <p:cNvSpPr txBox="true"/>
            <p:nvPr/>
          </p:nvSpPr>
          <p:spPr>
            <a:xfrm>
              <a:off x="0" y="-38100"/>
              <a:ext cx="909057" cy="260751"/>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14" id="14"/>
          <p:cNvGrpSpPr/>
          <p:nvPr/>
        </p:nvGrpSpPr>
        <p:grpSpPr>
          <a:xfrm rot="0">
            <a:off x="1741075" y="6798377"/>
            <a:ext cx="3451574" cy="845380"/>
            <a:chOff x="0" y="0"/>
            <a:chExt cx="909057" cy="222651"/>
          </a:xfrm>
        </p:grpSpPr>
        <p:sp>
          <p:nvSpPr>
            <p:cNvPr name="Freeform 15" id="15"/>
            <p:cNvSpPr/>
            <p:nvPr/>
          </p:nvSpPr>
          <p:spPr>
            <a:xfrm flipH="false" flipV="false" rot="0">
              <a:off x="0" y="0"/>
              <a:ext cx="909057" cy="222651"/>
            </a:xfrm>
            <a:custGeom>
              <a:avLst/>
              <a:gdLst/>
              <a:ahLst/>
              <a:cxnLst/>
              <a:rect r="r" b="b" t="t" l="l"/>
              <a:pathLst>
                <a:path h="222651" w="909057">
                  <a:moveTo>
                    <a:pt x="76262" y="0"/>
                  </a:moveTo>
                  <a:lnTo>
                    <a:pt x="832794" y="0"/>
                  </a:lnTo>
                  <a:cubicBezTo>
                    <a:pt x="874913" y="0"/>
                    <a:pt x="909057" y="34144"/>
                    <a:pt x="909057" y="76262"/>
                  </a:cubicBezTo>
                  <a:lnTo>
                    <a:pt x="909057" y="146389"/>
                  </a:lnTo>
                  <a:cubicBezTo>
                    <a:pt x="909057" y="188508"/>
                    <a:pt x="874913" y="222651"/>
                    <a:pt x="832794" y="222651"/>
                  </a:cubicBezTo>
                  <a:lnTo>
                    <a:pt x="76262" y="222651"/>
                  </a:lnTo>
                  <a:cubicBezTo>
                    <a:pt x="34144" y="222651"/>
                    <a:pt x="0" y="188508"/>
                    <a:pt x="0" y="146389"/>
                  </a:cubicBezTo>
                  <a:lnTo>
                    <a:pt x="0" y="76262"/>
                  </a:lnTo>
                  <a:cubicBezTo>
                    <a:pt x="0" y="34144"/>
                    <a:pt x="34144" y="0"/>
                    <a:pt x="76262" y="0"/>
                  </a:cubicBezTo>
                  <a:close/>
                </a:path>
              </a:pathLst>
            </a:custGeom>
            <a:solidFill>
              <a:srgbClr val="CADDFF"/>
            </a:solidFill>
            <a:ln w="19050" cap="rnd">
              <a:solidFill>
                <a:srgbClr val="000000"/>
              </a:solidFill>
              <a:prstDash val="solid"/>
              <a:round/>
            </a:ln>
          </p:spPr>
        </p:sp>
        <p:sp>
          <p:nvSpPr>
            <p:cNvPr name="TextBox 16" id="16"/>
            <p:cNvSpPr txBox="true"/>
            <p:nvPr/>
          </p:nvSpPr>
          <p:spPr>
            <a:xfrm>
              <a:off x="0" y="-38100"/>
              <a:ext cx="909057" cy="260751"/>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17" id="17"/>
          <p:cNvGrpSpPr/>
          <p:nvPr/>
        </p:nvGrpSpPr>
        <p:grpSpPr>
          <a:xfrm rot="0">
            <a:off x="13095350" y="7995831"/>
            <a:ext cx="3451574" cy="845380"/>
            <a:chOff x="0" y="0"/>
            <a:chExt cx="909057" cy="222651"/>
          </a:xfrm>
        </p:grpSpPr>
        <p:sp>
          <p:nvSpPr>
            <p:cNvPr name="Freeform 18" id="18"/>
            <p:cNvSpPr/>
            <p:nvPr/>
          </p:nvSpPr>
          <p:spPr>
            <a:xfrm flipH="false" flipV="false" rot="0">
              <a:off x="0" y="0"/>
              <a:ext cx="909057" cy="222651"/>
            </a:xfrm>
            <a:custGeom>
              <a:avLst/>
              <a:gdLst/>
              <a:ahLst/>
              <a:cxnLst/>
              <a:rect r="r" b="b" t="t" l="l"/>
              <a:pathLst>
                <a:path h="222651" w="909057">
                  <a:moveTo>
                    <a:pt x="76262" y="0"/>
                  </a:moveTo>
                  <a:lnTo>
                    <a:pt x="832794" y="0"/>
                  </a:lnTo>
                  <a:cubicBezTo>
                    <a:pt x="874913" y="0"/>
                    <a:pt x="909057" y="34144"/>
                    <a:pt x="909057" y="76262"/>
                  </a:cubicBezTo>
                  <a:lnTo>
                    <a:pt x="909057" y="146389"/>
                  </a:lnTo>
                  <a:cubicBezTo>
                    <a:pt x="909057" y="188508"/>
                    <a:pt x="874913" y="222651"/>
                    <a:pt x="832794" y="222651"/>
                  </a:cubicBezTo>
                  <a:lnTo>
                    <a:pt x="76262" y="222651"/>
                  </a:lnTo>
                  <a:cubicBezTo>
                    <a:pt x="34144" y="222651"/>
                    <a:pt x="0" y="188508"/>
                    <a:pt x="0" y="146389"/>
                  </a:cubicBezTo>
                  <a:lnTo>
                    <a:pt x="0" y="76262"/>
                  </a:lnTo>
                  <a:cubicBezTo>
                    <a:pt x="0" y="34144"/>
                    <a:pt x="34144" y="0"/>
                    <a:pt x="76262" y="0"/>
                  </a:cubicBezTo>
                  <a:close/>
                </a:path>
              </a:pathLst>
            </a:custGeom>
            <a:solidFill>
              <a:srgbClr val="CADDFF"/>
            </a:solidFill>
            <a:ln w="19050" cap="rnd">
              <a:solidFill>
                <a:srgbClr val="000000"/>
              </a:solidFill>
              <a:prstDash val="solid"/>
              <a:round/>
            </a:ln>
          </p:spPr>
        </p:sp>
        <p:sp>
          <p:nvSpPr>
            <p:cNvPr name="TextBox 19" id="19"/>
            <p:cNvSpPr txBox="true"/>
            <p:nvPr/>
          </p:nvSpPr>
          <p:spPr>
            <a:xfrm>
              <a:off x="0" y="-38100"/>
              <a:ext cx="909057" cy="260751"/>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20" id="20"/>
          <p:cNvGrpSpPr/>
          <p:nvPr/>
        </p:nvGrpSpPr>
        <p:grpSpPr>
          <a:xfrm rot="0">
            <a:off x="13095350" y="3206013"/>
            <a:ext cx="3451574" cy="845380"/>
            <a:chOff x="0" y="0"/>
            <a:chExt cx="909057" cy="222651"/>
          </a:xfrm>
        </p:grpSpPr>
        <p:sp>
          <p:nvSpPr>
            <p:cNvPr name="Freeform 21" id="21"/>
            <p:cNvSpPr/>
            <p:nvPr/>
          </p:nvSpPr>
          <p:spPr>
            <a:xfrm flipH="false" flipV="false" rot="0">
              <a:off x="0" y="0"/>
              <a:ext cx="909057" cy="222651"/>
            </a:xfrm>
            <a:custGeom>
              <a:avLst/>
              <a:gdLst/>
              <a:ahLst/>
              <a:cxnLst/>
              <a:rect r="r" b="b" t="t" l="l"/>
              <a:pathLst>
                <a:path h="222651" w="909057">
                  <a:moveTo>
                    <a:pt x="76262" y="0"/>
                  </a:moveTo>
                  <a:lnTo>
                    <a:pt x="832794" y="0"/>
                  </a:lnTo>
                  <a:cubicBezTo>
                    <a:pt x="874913" y="0"/>
                    <a:pt x="909057" y="34144"/>
                    <a:pt x="909057" y="76262"/>
                  </a:cubicBezTo>
                  <a:lnTo>
                    <a:pt x="909057" y="146389"/>
                  </a:lnTo>
                  <a:cubicBezTo>
                    <a:pt x="909057" y="188508"/>
                    <a:pt x="874913" y="222651"/>
                    <a:pt x="832794" y="222651"/>
                  </a:cubicBezTo>
                  <a:lnTo>
                    <a:pt x="76262" y="222651"/>
                  </a:lnTo>
                  <a:cubicBezTo>
                    <a:pt x="34144" y="222651"/>
                    <a:pt x="0" y="188508"/>
                    <a:pt x="0" y="146389"/>
                  </a:cubicBezTo>
                  <a:lnTo>
                    <a:pt x="0" y="76262"/>
                  </a:lnTo>
                  <a:cubicBezTo>
                    <a:pt x="0" y="34144"/>
                    <a:pt x="34144" y="0"/>
                    <a:pt x="76262" y="0"/>
                  </a:cubicBezTo>
                  <a:close/>
                </a:path>
              </a:pathLst>
            </a:custGeom>
            <a:solidFill>
              <a:srgbClr val="CADDFF"/>
            </a:solidFill>
            <a:ln w="19050" cap="rnd">
              <a:solidFill>
                <a:srgbClr val="000000"/>
              </a:solidFill>
              <a:prstDash val="solid"/>
              <a:round/>
            </a:ln>
          </p:spPr>
        </p:sp>
        <p:sp>
          <p:nvSpPr>
            <p:cNvPr name="TextBox 22" id="22"/>
            <p:cNvSpPr txBox="true"/>
            <p:nvPr/>
          </p:nvSpPr>
          <p:spPr>
            <a:xfrm>
              <a:off x="0" y="-38100"/>
              <a:ext cx="909057" cy="260751"/>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23" id="23"/>
          <p:cNvGrpSpPr/>
          <p:nvPr/>
        </p:nvGrpSpPr>
        <p:grpSpPr>
          <a:xfrm rot="0">
            <a:off x="13095350" y="4403468"/>
            <a:ext cx="3451574" cy="845380"/>
            <a:chOff x="0" y="0"/>
            <a:chExt cx="909057" cy="222651"/>
          </a:xfrm>
        </p:grpSpPr>
        <p:sp>
          <p:nvSpPr>
            <p:cNvPr name="Freeform 24" id="24"/>
            <p:cNvSpPr/>
            <p:nvPr/>
          </p:nvSpPr>
          <p:spPr>
            <a:xfrm flipH="false" flipV="false" rot="0">
              <a:off x="0" y="0"/>
              <a:ext cx="909057" cy="222651"/>
            </a:xfrm>
            <a:custGeom>
              <a:avLst/>
              <a:gdLst/>
              <a:ahLst/>
              <a:cxnLst/>
              <a:rect r="r" b="b" t="t" l="l"/>
              <a:pathLst>
                <a:path h="222651" w="909057">
                  <a:moveTo>
                    <a:pt x="76262" y="0"/>
                  </a:moveTo>
                  <a:lnTo>
                    <a:pt x="832794" y="0"/>
                  </a:lnTo>
                  <a:cubicBezTo>
                    <a:pt x="874913" y="0"/>
                    <a:pt x="909057" y="34144"/>
                    <a:pt x="909057" y="76262"/>
                  </a:cubicBezTo>
                  <a:lnTo>
                    <a:pt x="909057" y="146389"/>
                  </a:lnTo>
                  <a:cubicBezTo>
                    <a:pt x="909057" y="188508"/>
                    <a:pt x="874913" y="222651"/>
                    <a:pt x="832794" y="222651"/>
                  </a:cubicBezTo>
                  <a:lnTo>
                    <a:pt x="76262" y="222651"/>
                  </a:lnTo>
                  <a:cubicBezTo>
                    <a:pt x="34144" y="222651"/>
                    <a:pt x="0" y="188508"/>
                    <a:pt x="0" y="146389"/>
                  </a:cubicBezTo>
                  <a:lnTo>
                    <a:pt x="0" y="76262"/>
                  </a:lnTo>
                  <a:cubicBezTo>
                    <a:pt x="0" y="34144"/>
                    <a:pt x="34144" y="0"/>
                    <a:pt x="76262" y="0"/>
                  </a:cubicBezTo>
                  <a:close/>
                </a:path>
              </a:pathLst>
            </a:custGeom>
            <a:solidFill>
              <a:srgbClr val="CADDFF"/>
            </a:solidFill>
            <a:ln w="19050" cap="rnd">
              <a:solidFill>
                <a:srgbClr val="000000"/>
              </a:solidFill>
              <a:prstDash val="solid"/>
              <a:round/>
            </a:ln>
          </p:spPr>
        </p:sp>
        <p:sp>
          <p:nvSpPr>
            <p:cNvPr name="TextBox 25" id="25"/>
            <p:cNvSpPr txBox="true"/>
            <p:nvPr/>
          </p:nvSpPr>
          <p:spPr>
            <a:xfrm>
              <a:off x="0" y="-38100"/>
              <a:ext cx="909057" cy="260751"/>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26" id="26"/>
          <p:cNvGrpSpPr/>
          <p:nvPr/>
        </p:nvGrpSpPr>
        <p:grpSpPr>
          <a:xfrm rot="0">
            <a:off x="13095350" y="5600922"/>
            <a:ext cx="3451574" cy="845380"/>
            <a:chOff x="0" y="0"/>
            <a:chExt cx="909057" cy="222651"/>
          </a:xfrm>
        </p:grpSpPr>
        <p:sp>
          <p:nvSpPr>
            <p:cNvPr name="Freeform 27" id="27"/>
            <p:cNvSpPr/>
            <p:nvPr/>
          </p:nvSpPr>
          <p:spPr>
            <a:xfrm flipH="false" flipV="false" rot="0">
              <a:off x="0" y="0"/>
              <a:ext cx="909057" cy="222651"/>
            </a:xfrm>
            <a:custGeom>
              <a:avLst/>
              <a:gdLst/>
              <a:ahLst/>
              <a:cxnLst/>
              <a:rect r="r" b="b" t="t" l="l"/>
              <a:pathLst>
                <a:path h="222651" w="909057">
                  <a:moveTo>
                    <a:pt x="76262" y="0"/>
                  </a:moveTo>
                  <a:lnTo>
                    <a:pt x="832794" y="0"/>
                  </a:lnTo>
                  <a:cubicBezTo>
                    <a:pt x="874913" y="0"/>
                    <a:pt x="909057" y="34144"/>
                    <a:pt x="909057" y="76262"/>
                  </a:cubicBezTo>
                  <a:lnTo>
                    <a:pt x="909057" y="146389"/>
                  </a:lnTo>
                  <a:cubicBezTo>
                    <a:pt x="909057" y="188508"/>
                    <a:pt x="874913" y="222651"/>
                    <a:pt x="832794" y="222651"/>
                  </a:cubicBezTo>
                  <a:lnTo>
                    <a:pt x="76262" y="222651"/>
                  </a:lnTo>
                  <a:cubicBezTo>
                    <a:pt x="34144" y="222651"/>
                    <a:pt x="0" y="188508"/>
                    <a:pt x="0" y="146389"/>
                  </a:cubicBezTo>
                  <a:lnTo>
                    <a:pt x="0" y="76262"/>
                  </a:lnTo>
                  <a:cubicBezTo>
                    <a:pt x="0" y="34144"/>
                    <a:pt x="34144" y="0"/>
                    <a:pt x="76262" y="0"/>
                  </a:cubicBezTo>
                  <a:close/>
                </a:path>
              </a:pathLst>
            </a:custGeom>
            <a:solidFill>
              <a:srgbClr val="CADDFF"/>
            </a:solidFill>
            <a:ln w="19050" cap="rnd">
              <a:solidFill>
                <a:srgbClr val="000000"/>
              </a:solidFill>
              <a:prstDash val="solid"/>
              <a:round/>
            </a:ln>
          </p:spPr>
        </p:sp>
        <p:sp>
          <p:nvSpPr>
            <p:cNvPr name="TextBox 28" id="28"/>
            <p:cNvSpPr txBox="true"/>
            <p:nvPr/>
          </p:nvSpPr>
          <p:spPr>
            <a:xfrm>
              <a:off x="0" y="-38100"/>
              <a:ext cx="909057" cy="260751"/>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29" id="29"/>
          <p:cNvGrpSpPr/>
          <p:nvPr/>
        </p:nvGrpSpPr>
        <p:grpSpPr>
          <a:xfrm rot="0">
            <a:off x="13095350" y="6798377"/>
            <a:ext cx="3451574" cy="845380"/>
            <a:chOff x="0" y="0"/>
            <a:chExt cx="909057" cy="222651"/>
          </a:xfrm>
        </p:grpSpPr>
        <p:sp>
          <p:nvSpPr>
            <p:cNvPr name="Freeform 30" id="30"/>
            <p:cNvSpPr/>
            <p:nvPr/>
          </p:nvSpPr>
          <p:spPr>
            <a:xfrm flipH="false" flipV="false" rot="0">
              <a:off x="0" y="0"/>
              <a:ext cx="909057" cy="222651"/>
            </a:xfrm>
            <a:custGeom>
              <a:avLst/>
              <a:gdLst/>
              <a:ahLst/>
              <a:cxnLst/>
              <a:rect r="r" b="b" t="t" l="l"/>
              <a:pathLst>
                <a:path h="222651" w="909057">
                  <a:moveTo>
                    <a:pt x="76262" y="0"/>
                  </a:moveTo>
                  <a:lnTo>
                    <a:pt x="832794" y="0"/>
                  </a:lnTo>
                  <a:cubicBezTo>
                    <a:pt x="874913" y="0"/>
                    <a:pt x="909057" y="34144"/>
                    <a:pt x="909057" y="76262"/>
                  </a:cubicBezTo>
                  <a:lnTo>
                    <a:pt x="909057" y="146389"/>
                  </a:lnTo>
                  <a:cubicBezTo>
                    <a:pt x="909057" y="188508"/>
                    <a:pt x="874913" y="222651"/>
                    <a:pt x="832794" y="222651"/>
                  </a:cubicBezTo>
                  <a:lnTo>
                    <a:pt x="76262" y="222651"/>
                  </a:lnTo>
                  <a:cubicBezTo>
                    <a:pt x="34144" y="222651"/>
                    <a:pt x="0" y="188508"/>
                    <a:pt x="0" y="146389"/>
                  </a:cubicBezTo>
                  <a:lnTo>
                    <a:pt x="0" y="76262"/>
                  </a:lnTo>
                  <a:cubicBezTo>
                    <a:pt x="0" y="34144"/>
                    <a:pt x="34144" y="0"/>
                    <a:pt x="76262" y="0"/>
                  </a:cubicBezTo>
                  <a:close/>
                </a:path>
              </a:pathLst>
            </a:custGeom>
            <a:solidFill>
              <a:srgbClr val="CADDFF"/>
            </a:solidFill>
            <a:ln w="19050" cap="rnd">
              <a:solidFill>
                <a:srgbClr val="000000"/>
              </a:solidFill>
              <a:prstDash val="solid"/>
              <a:round/>
            </a:ln>
          </p:spPr>
        </p:sp>
        <p:sp>
          <p:nvSpPr>
            <p:cNvPr name="TextBox 31" id="31"/>
            <p:cNvSpPr txBox="true"/>
            <p:nvPr/>
          </p:nvSpPr>
          <p:spPr>
            <a:xfrm>
              <a:off x="0" y="-38100"/>
              <a:ext cx="909057" cy="260751"/>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Freeform 32" id="32"/>
          <p:cNvSpPr/>
          <p:nvPr/>
        </p:nvSpPr>
        <p:spPr>
          <a:xfrm flipH="false" flipV="false" rot="0">
            <a:off x="5879956" y="2642525"/>
            <a:ext cx="6528087" cy="6373045"/>
          </a:xfrm>
          <a:custGeom>
            <a:avLst/>
            <a:gdLst/>
            <a:ahLst/>
            <a:cxnLst/>
            <a:rect r="r" b="b" t="t" l="l"/>
            <a:pathLst>
              <a:path h="6373045" w="6528087">
                <a:moveTo>
                  <a:pt x="0" y="0"/>
                </a:moveTo>
                <a:lnTo>
                  <a:pt x="6528088" y="0"/>
                </a:lnTo>
                <a:lnTo>
                  <a:pt x="6528088" y="6373045"/>
                </a:lnTo>
                <a:lnTo>
                  <a:pt x="0" y="63730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3" id="33"/>
          <p:cNvSpPr txBox="true"/>
          <p:nvPr/>
        </p:nvSpPr>
        <p:spPr>
          <a:xfrm rot="0">
            <a:off x="3810389" y="1416150"/>
            <a:ext cx="10667221" cy="866698"/>
          </a:xfrm>
          <a:prstGeom prst="rect">
            <a:avLst/>
          </a:prstGeom>
        </p:spPr>
        <p:txBody>
          <a:bodyPr anchor="t" rtlCol="false" tIns="0" lIns="0" bIns="0" rIns="0">
            <a:spAutoFit/>
          </a:bodyPr>
          <a:lstStyle/>
          <a:p>
            <a:pPr algn="ctr" marL="0" indent="0" lvl="0">
              <a:lnSpc>
                <a:spcPts val="6375"/>
              </a:lnSpc>
              <a:spcBef>
                <a:spcPct val="0"/>
              </a:spcBef>
            </a:pPr>
            <a:r>
              <a:rPr lang="en-US" sz="6312">
                <a:solidFill>
                  <a:srgbClr val="000000"/>
                </a:solidFill>
                <a:latin typeface="Bebas Neue Bold"/>
              </a:rPr>
              <a:t>objectives of ai</a:t>
            </a:r>
          </a:p>
        </p:txBody>
      </p:sp>
      <p:sp>
        <p:nvSpPr>
          <p:cNvPr name="TextBox 34" id="34"/>
          <p:cNvSpPr txBox="true"/>
          <p:nvPr/>
        </p:nvSpPr>
        <p:spPr>
          <a:xfrm rot="0">
            <a:off x="1896403" y="8262057"/>
            <a:ext cx="3140918" cy="351028"/>
          </a:xfrm>
          <a:prstGeom prst="rect">
            <a:avLst/>
          </a:prstGeom>
        </p:spPr>
        <p:txBody>
          <a:bodyPr anchor="t" rtlCol="false" tIns="0" lIns="0" bIns="0" rIns="0">
            <a:spAutoFit/>
          </a:bodyPr>
          <a:lstStyle/>
          <a:p>
            <a:pPr algn="ctr" marL="0" indent="0" lvl="0">
              <a:lnSpc>
                <a:spcPts val="2756"/>
              </a:lnSpc>
            </a:pPr>
            <a:r>
              <a:rPr lang="en-US" sz="2600">
                <a:solidFill>
                  <a:srgbClr val="000000"/>
                </a:solidFill>
                <a:latin typeface="Montserrat Classic"/>
              </a:rPr>
              <a:t>Planning</a:t>
            </a:r>
          </a:p>
        </p:txBody>
      </p:sp>
      <p:sp>
        <p:nvSpPr>
          <p:cNvPr name="TextBox 35" id="35"/>
          <p:cNvSpPr txBox="true"/>
          <p:nvPr/>
        </p:nvSpPr>
        <p:spPr>
          <a:xfrm rot="0">
            <a:off x="2138046" y="3472239"/>
            <a:ext cx="2657633" cy="351028"/>
          </a:xfrm>
          <a:prstGeom prst="rect">
            <a:avLst/>
          </a:prstGeom>
        </p:spPr>
        <p:txBody>
          <a:bodyPr anchor="t" rtlCol="false" tIns="0" lIns="0" bIns="0" rIns="0">
            <a:spAutoFit/>
          </a:bodyPr>
          <a:lstStyle/>
          <a:p>
            <a:pPr algn="ctr" marL="0" indent="0" lvl="0">
              <a:lnSpc>
                <a:spcPts val="2756"/>
              </a:lnSpc>
            </a:pPr>
            <a:r>
              <a:rPr lang="en-US" sz="2600">
                <a:solidFill>
                  <a:srgbClr val="000000"/>
                </a:solidFill>
                <a:latin typeface="Montserrat Classic"/>
              </a:rPr>
              <a:t>Reasoning</a:t>
            </a:r>
          </a:p>
        </p:txBody>
      </p:sp>
      <p:sp>
        <p:nvSpPr>
          <p:cNvPr name="TextBox 36" id="36"/>
          <p:cNvSpPr txBox="true"/>
          <p:nvPr/>
        </p:nvSpPr>
        <p:spPr>
          <a:xfrm rot="0">
            <a:off x="1896403" y="4669693"/>
            <a:ext cx="3140918" cy="351028"/>
          </a:xfrm>
          <a:prstGeom prst="rect">
            <a:avLst/>
          </a:prstGeom>
        </p:spPr>
        <p:txBody>
          <a:bodyPr anchor="t" rtlCol="false" tIns="0" lIns="0" bIns="0" rIns="0">
            <a:spAutoFit/>
          </a:bodyPr>
          <a:lstStyle/>
          <a:p>
            <a:pPr algn="ctr" marL="0" indent="0" lvl="0">
              <a:lnSpc>
                <a:spcPts val="2756"/>
              </a:lnSpc>
            </a:pPr>
            <a:r>
              <a:rPr lang="en-US" sz="2600">
                <a:solidFill>
                  <a:srgbClr val="000000"/>
                </a:solidFill>
                <a:latin typeface="Montserrat Classic"/>
              </a:rPr>
              <a:t>Problem Solving</a:t>
            </a:r>
          </a:p>
        </p:txBody>
      </p:sp>
      <p:sp>
        <p:nvSpPr>
          <p:cNvPr name="TextBox 37" id="37"/>
          <p:cNvSpPr txBox="true"/>
          <p:nvPr/>
        </p:nvSpPr>
        <p:spPr>
          <a:xfrm rot="0">
            <a:off x="1520498" y="5695698"/>
            <a:ext cx="3892728" cy="693928"/>
          </a:xfrm>
          <a:prstGeom prst="rect">
            <a:avLst/>
          </a:prstGeom>
        </p:spPr>
        <p:txBody>
          <a:bodyPr anchor="t" rtlCol="false" tIns="0" lIns="0" bIns="0" rIns="0">
            <a:spAutoFit/>
          </a:bodyPr>
          <a:lstStyle/>
          <a:p>
            <a:pPr algn="ctr" marL="0" indent="0" lvl="0">
              <a:lnSpc>
                <a:spcPts val="2756"/>
              </a:lnSpc>
            </a:pPr>
            <a:r>
              <a:rPr lang="en-US" sz="2600">
                <a:solidFill>
                  <a:srgbClr val="000000"/>
                </a:solidFill>
                <a:latin typeface="Montserrat Classic"/>
              </a:rPr>
              <a:t>Natural Language Processing</a:t>
            </a:r>
          </a:p>
        </p:txBody>
      </p:sp>
      <p:sp>
        <p:nvSpPr>
          <p:cNvPr name="TextBox 38" id="38"/>
          <p:cNvSpPr txBox="true"/>
          <p:nvPr/>
        </p:nvSpPr>
        <p:spPr>
          <a:xfrm rot="0">
            <a:off x="1896403" y="7064602"/>
            <a:ext cx="3140918" cy="351028"/>
          </a:xfrm>
          <a:prstGeom prst="rect">
            <a:avLst/>
          </a:prstGeom>
        </p:spPr>
        <p:txBody>
          <a:bodyPr anchor="t" rtlCol="false" tIns="0" lIns="0" bIns="0" rIns="0">
            <a:spAutoFit/>
          </a:bodyPr>
          <a:lstStyle/>
          <a:p>
            <a:pPr algn="ctr" marL="0" indent="0" lvl="0">
              <a:lnSpc>
                <a:spcPts val="2756"/>
              </a:lnSpc>
            </a:pPr>
            <a:r>
              <a:rPr lang="en-US" sz="2600">
                <a:solidFill>
                  <a:srgbClr val="000000"/>
                </a:solidFill>
                <a:latin typeface="Montserrat Classic"/>
              </a:rPr>
              <a:t>Learning</a:t>
            </a:r>
          </a:p>
        </p:txBody>
      </p:sp>
      <p:sp>
        <p:nvSpPr>
          <p:cNvPr name="TextBox 39" id="39"/>
          <p:cNvSpPr txBox="true"/>
          <p:nvPr/>
        </p:nvSpPr>
        <p:spPr>
          <a:xfrm rot="0">
            <a:off x="13248263" y="8090607"/>
            <a:ext cx="3145749" cy="693928"/>
          </a:xfrm>
          <a:prstGeom prst="rect">
            <a:avLst/>
          </a:prstGeom>
        </p:spPr>
        <p:txBody>
          <a:bodyPr anchor="t" rtlCol="false" tIns="0" lIns="0" bIns="0" rIns="0">
            <a:spAutoFit/>
          </a:bodyPr>
          <a:lstStyle/>
          <a:p>
            <a:pPr algn="ctr" marL="0" indent="0" lvl="0">
              <a:lnSpc>
                <a:spcPts val="2756"/>
              </a:lnSpc>
            </a:pPr>
            <a:r>
              <a:rPr lang="en-US" sz="2600">
                <a:solidFill>
                  <a:srgbClr val="000000"/>
                </a:solidFill>
                <a:latin typeface="Montserrat Classic"/>
              </a:rPr>
              <a:t>Business Intelligence </a:t>
            </a:r>
          </a:p>
        </p:txBody>
      </p:sp>
      <p:sp>
        <p:nvSpPr>
          <p:cNvPr name="TextBox 40" id="40"/>
          <p:cNvSpPr txBox="true"/>
          <p:nvPr/>
        </p:nvSpPr>
        <p:spPr>
          <a:xfrm rot="0">
            <a:off x="13302459" y="3300789"/>
            <a:ext cx="3037357" cy="693928"/>
          </a:xfrm>
          <a:prstGeom prst="rect">
            <a:avLst/>
          </a:prstGeom>
        </p:spPr>
        <p:txBody>
          <a:bodyPr anchor="t" rtlCol="false" tIns="0" lIns="0" bIns="0" rIns="0">
            <a:spAutoFit/>
          </a:bodyPr>
          <a:lstStyle/>
          <a:p>
            <a:pPr algn="ctr" marL="0" indent="0" lvl="0">
              <a:lnSpc>
                <a:spcPts val="2756"/>
              </a:lnSpc>
            </a:pPr>
            <a:r>
              <a:rPr lang="en-US" sz="2600">
                <a:solidFill>
                  <a:srgbClr val="000000"/>
                </a:solidFill>
                <a:latin typeface="Montserrat Classic"/>
              </a:rPr>
              <a:t>Knowledge Representation</a:t>
            </a:r>
          </a:p>
        </p:txBody>
      </p:sp>
      <p:sp>
        <p:nvSpPr>
          <p:cNvPr name="TextBox 41" id="41"/>
          <p:cNvSpPr txBox="true"/>
          <p:nvPr/>
        </p:nvSpPr>
        <p:spPr>
          <a:xfrm rot="0">
            <a:off x="13302459" y="4498243"/>
            <a:ext cx="3037357" cy="693928"/>
          </a:xfrm>
          <a:prstGeom prst="rect">
            <a:avLst/>
          </a:prstGeom>
        </p:spPr>
        <p:txBody>
          <a:bodyPr anchor="t" rtlCol="false" tIns="0" lIns="0" bIns="0" rIns="0">
            <a:spAutoFit/>
          </a:bodyPr>
          <a:lstStyle/>
          <a:p>
            <a:pPr algn="ctr" marL="0" indent="0" lvl="0">
              <a:lnSpc>
                <a:spcPts val="2756"/>
              </a:lnSpc>
            </a:pPr>
            <a:r>
              <a:rPr lang="en-US" sz="2600">
                <a:solidFill>
                  <a:srgbClr val="000000"/>
                </a:solidFill>
                <a:latin typeface="Montserrat Classic"/>
              </a:rPr>
              <a:t>Motion and Manipulation</a:t>
            </a:r>
          </a:p>
        </p:txBody>
      </p:sp>
      <p:sp>
        <p:nvSpPr>
          <p:cNvPr name="TextBox 42" id="42"/>
          <p:cNvSpPr txBox="true"/>
          <p:nvPr/>
        </p:nvSpPr>
        <p:spPr>
          <a:xfrm rot="0">
            <a:off x="13302459" y="5696522"/>
            <a:ext cx="3037357" cy="693928"/>
          </a:xfrm>
          <a:prstGeom prst="rect">
            <a:avLst/>
          </a:prstGeom>
        </p:spPr>
        <p:txBody>
          <a:bodyPr anchor="t" rtlCol="false" tIns="0" lIns="0" bIns="0" rIns="0">
            <a:spAutoFit/>
          </a:bodyPr>
          <a:lstStyle/>
          <a:p>
            <a:pPr algn="ctr" marL="0" indent="0" lvl="0">
              <a:lnSpc>
                <a:spcPts val="2756"/>
              </a:lnSpc>
            </a:pPr>
            <a:r>
              <a:rPr lang="en-US" sz="2600">
                <a:solidFill>
                  <a:srgbClr val="000000"/>
                </a:solidFill>
                <a:latin typeface="Montserrat Classic"/>
              </a:rPr>
              <a:t>Artificial General Intelligence</a:t>
            </a:r>
          </a:p>
        </p:txBody>
      </p:sp>
      <p:sp>
        <p:nvSpPr>
          <p:cNvPr name="TextBox 43" id="43"/>
          <p:cNvSpPr txBox="true"/>
          <p:nvPr/>
        </p:nvSpPr>
        <p:spPr>
          <a:xfrm rot="0">
            <a:off x="13492321" y="6893977"/>
            <a:ext cx="2657633" cy="693928"/>
          </a:xfrm>
          <a:prstGeom prst="rect">
            <a:avLst/>
          </a:prstGeom>
        </p:spPr>
        <p:txBody>
          <a:bodyPr anchor="t" rtlCol="false" tIns="0" lIns="0" bIns="0" rIns="0">
            <a:spAutoFit/>
          </a:bodyPr>
          <a:lstStyle/>
          <a:p>
            <a:pPr algn="ctr" marL="0" indent="0" lvl="0">
              <a:lnSpc>
                <a:spcPts val="2756"/>
              </a:lnSpc>
            </a:pPr>
            <a:r>
              <a:rPr lang="en-US" sz="2600">
                <a:solidFill>
                  <a:srgbClr val="000000"/>
                </a:solidFill>
                <a:latin typeface="Montserrat Classic"/>
              </a:rPr>
              <a:t>Social Intelligence</a:t>
            </a:r>
          </a:p>
        </p:txBody>
      </p:sp>
      <p:grpSp>
        <p:nvGrpSpPr>
          <p:cNvPr name="Group 44" id="44"/>
          <p:cNvGrpSpPr/>
          <p:nvPr/>
        </p:nvGrpSpPr>
        <p:grpSpPr>
          <a:xfrm rot="0">
            <a:off x="7418213" y="9258300"/>
            <a:ext cx="3451574" cy="845380"/>
            <a:chOff x="0" y="0"/>
            <a:chExt cx="909057" cy="222651"/>
          </a:xfrm>
        </p:grpSpPr>
        <p:sp>
          <p:nvSpPr>
            <p:cNvPr name="Freeform 45" id="45"/>
            <p:cNvSpPr/>
            <p:nvPr/>
          </p:nvSpPr>
          <p:spPr>
            <a:xfrm flipH="false" flipV="false" rot="0">
              <a:off x="0" y="0"/>
              <a:ext cx="909057" cy="222651"/>
            </a:xfrm>
            <a:custGeom>
              <a:avLst/>
              <a:gdLst/>
              <a:ahLst/>
              <a:cxnLst/>
              <a:rect r="r" b="b" t="t" l="l"/>
              <a:pathLst>
                <a:path h="222651" w="909057">
                  <a:moveTo>
                    <a:pt x="76262" y="0"/>
                  </a:moveTo>
                  <a:lnTo>
                    <a:pt x="832794" y="0"/>
                  </a:lnTo>
                  <a:cubicBezTo>
                    <a:pt x="874913" y="0"/>
                    <a:pt x="909057" y="34144"/>
                    <a:pt x="909057" y="76262"/>
                  </a:cubicBezTo>
                  <a:lnTo>
                    <a:pt x="909057" y="146389"/>
                  </a:lnTo>
                  <a:cubicBezTo>
                    <a:pt x="909057" y="188508"/>
                    <a:pt x="874913" y="222651"/>
                    <a:pt x="832794" y="222651"/>
                  </a:cubicBezTo>
                  <a:lnTo>
                    <a:pt x="76262" y="222651"/>
                  </a:lnTo>
                  <a:cubicBezTo>
                    <a:pt x="34144" y="222651"/>
                    <a:pt x="0" y="188508"/>
                    <a:pt x="0" y="146389"/>
                  </a:cubicBezTo>
                  <a:lnTo>
                    <a:pt x="0" y="76262"/>
                  </a:lnTo>
                  <a:cubicBezTo>
                    <a:pt x="0" y="34144"/>
                    <a:pt x="34144" y="0"/>
                    <a:pt x="76262" y="0"/>
                  </a:cubicBezTo>
                  <a:close/>
                </a:path>
              </a:pathLst>
            </a:custGeom>
            <a:solidFill>
              <a:srgbClr val="CADDFF"/>
            </a:solidFill>
            <a:ln w="19050" cap="rnd">
              <a:solidFill>
                <a:srgbClr val="000000"/>
              </a:solidFill>
              <a:prstDash val="solid"/>
              <a:round/>
            </a:ln>
          </p:spPr>
        </p:sp>
        <p:sp>
          <p:nvSpPr>
            <p:cNvPr name="TextBox 46" id="46"/>
            <p:cNvSpPr txBox="true"/>
            <p:nvPr/>
          </p:nvSpPr>
          <p:spPr>
            <a:xfrm>
              <a:off x="0" y="-38100"/>
              <a:ext cx="909057" cy="260751"/>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TextBox 47" id="47"/>
          <p:cNvSpPr txBox="true"/>
          <p:nvPr/>
        </p:nvSpPr>
        <p:spPr>
          <a:xfrm rot="0">
            <a:off x="7571126" y="9353076"/>
            <a:ext cx="3145749" cy="693928"/>
          </a:xfrm>
          <a:prstGeom prst="rect">
            <a:avLst/>
          </a:prstGeom>
        </p:spPr>
        <p:txBody>
          <a:bodyPr anchor="t" rtlCol="false" tIns="0" lIns="0" bIns="0" rIns="0">
            <a:spAutoFit/>
          </a:bodyPr>
          <a:lstStyle/>
          <a:p>
            <a:pPr algn="ctr" marL="0" indent="0" lvl="0">
              <a:lnSpc>
                <a:spcPts val="2756"/>
              </a:lnSpc>
            </a:pPr>
            <a:r>
              <a:rPr lang="en-US" sz="2600">
                <a:solidFill>
                  <a:srgbClr val="000000"/>
                </a:solidFill>
                <a:latin typeface="Montserrat Classic"/>
              </a:rPr>
              <a:t>Machine Perception</a:t>
            </a:r>
          </a:p>
        </p:txBody>
      </p:sp>
    </p:spTree>
  </p:cSld>
  <p:clrMapOvr>
    <a:masterClrMapping/>
  </p:clrMapOvr>
</p:sld>
</file>

<file path=ppt/slides/slide6.xml><?xml version="1.0" encoding="utf-8"?>
<p:sld xmlns:p="http://schemas.openxmlformats.org/presentationml/2006/main" xmlns:a="http://schemas.openxmlformats.org/drawingml/2006/main">
  <p:cSld>
    <p:bg>
      <p:bgPr>
        <a:solidFill>
          <a:srgbClr val="99B9FF"/>
        </a:solidFill>
      </p:bgPr>
    </p:bg>
    <p:spTree>
      <p:nvGrpSpPr>
        <p:cNvPr id="1" name=""/>
        <p:cNvGrpSpPr/>
        <p:nvPr/>
      </p:nvGrpSpPr>
      <p:grpSpPr>
        <a:xfrm>
          <a:off x="0" y="0"/>
          <a:ext cx="0" cy="0"/>
          <a:chOff x="0" y="0"/>
          <a:chExt cx="0" cy="0"/>
        </a:xfrm>
      </p:grpSpPr>
      <p:sp>
        <p:nvSpPr>
          <p:cNvPr name="TextBox 2" id="2"/>
          <p:cNvSpPr txBox="true"/>
          <p:nvPr/>
        </p:nvSpPr>
        <p:spPr>
          <a:xfrm rot="0">
            <a:off x="1714174" y="1900907"/>
            <a:ext cx="15349653" cy="7901940"/>
          </a:xfrm>
          <a:prstGeom prst="rect">
            <a:avLst/>
          </a:prstGeom>
        </p:spPr>
        <p:txBody>
          <a:bodyPr anchor="t" rtlCol="false" tIns="0" lIns="0" bIns="0" rIns="0">
            <a:spAutoFit/>
          </a:bodyPr>
          <a:lstStyle/>
          <a:p>
            <a:pPr marL="561341" indent="-280670" lvl="1">
              <a:lnSpc>
                <a:spcPts val="3900"/>
              </a:lnSpc>
              <a:buFont typeface="Arial"/>
              <a:buChar char="•"/>
            </a:pPr>
            <a:r>
              <a:rPr lang="en-US" sz="2600">
                <a:solidFill>
                  <a:srgbClr val="000000"/>
                </a:solidFill>
                <a:latin typeface="Montserrat Classic"/>
              </a:rPr>
              <a:t>1943—Artificial neuron evolution </a:t>
            </a:r>
          </a:p>
          <a:p>
            <a:pPr marL="561341" indent="-280670" lvl="1">
              <a:lnSpc>
                <a:spcPts val="3900"/>
              </a:lnSpc>
              <a:buFont typeface="Arial"/>
              <a:buChar char="•"/>
            </a:pPr>
            <a:r>
              <a:rPr lang="en-US" sz="2600">
                <a:solidFill>
                  <a:srgbClr val="000000"/>
                </a:solidFill>
                <a:latin typeface="Montserrat Classic"/>
              </a:rPr>
              <a:t>1950—Development of Turing Machine </a:t>
            </a:r>
          </a:p>
          <a:p>
            <a:pPr marL="561341" indent="-280670" lvl="1">
              <a:lnSpc>
                <a:spcPts val="3900"/>
              </a:lnSpc>
              <a:buFont typeface="Arial"/>
              <a:buChar char="•"/>
            </a:pPr>
            <a:r>
              <a:rPr lang="en-US" sz="2600">
                <a:solidFill>
                  <a:srgbClr val="000000"/>
                </a:solidFill>
                <a:latin typeface="Montserrat Classic"/>
              </a:rPr>
              <a:t>1956—Official birth of AI domain via Dartmouth Conference </a:t>
            </a:r>
          </a:p>
          <a:p>
            <a:pPr marL="561341" indent="-280670" lvl="1">
              <a:lnSpc>
                <a:spcPts val="3900"/>
              </a:lnSpc>
              <a:buFont typeface="Arial"/>
              <a:buChar char="•"/>
            </a:pPr>
            <a:r>
              <a:rPr lang="en-US" sz="2600">
                <a:solidFill>
                  <a:srgbClr val="000000"/>
                </a:solidFill>
                <a:latin typeface="Montserrat Classic"/>
              </a:rPr>
              <a:t>1966—Development of ELIZA, the first chatbot </a:t>
            </a:r>
          </a:p>
          <a:p>
            <a:pPr marL="561341" indent="-280670" lvl="1">
              <a:lnSpc>
                <a:spcPts val="3900"/>
              </a:lnSpc>
              <a:buFont typeface="Arial"/>
              <a:buChar char="•"/>
            </a:pPr>
            <a:r>
              <a:rPr lang="en-US" sz="2600">
                <a:solidFill>
                  <a:srgbClr val="000000"/>
                </a:solidFill>
                <a:latin typeface="Montserrat Classic"/>
              </a:rPr>
              <a:t>1972—First intelligence robot WABOT-I was invented </a:t>
            </a:r>
          </a:p>
          <a:p>
            <a:pPr marL="561341" indent="-280670" lvl="1">
              <a:lnSpc>
                <a:spcPts val="3900"/>
              </a:lnSpc>
              <a:buFont typeface="Arial"/>
              <a:buChar char="•"/>
            </a:pPr>
            <a:r>
              <a:rPr lang="en-US" sz="2600">
                <a:solidFill>
                  <a:srgbClr val="000000"/>
                </a:solidFill>
                <a:latin typeface="Montserrat Classic"/>
              </a:rPr>
              <a:t>1972–80—Downslide of artificial intelligence referred to as AI Winter-I. </a:t>
            </a:r>
          </a:p>
          <a:p>
            <a:pPr marL="561341" indent="-280670" lvl="1">
              <a:lnSpc>
                <a:spcPts val="3900"/>
              </a:lnSpc>
              <a:buFont typeface="Arial"/>
              <a:buChar char="•"/>
            </a:pPr>
            <a:r>
              <a:rPr lang="en-US" sz="2600">
                <a:solidFill>
                  <a:srgbClr val="000000"/>
                </a:solidFill>
                <a:latin typeface="Montserrat Classic"/>
              </a:rPr>
              <a:t>1980—Development of Expert System </a:t>
            </a:r>
          </a:p>
          <a:p>
            <a:pPr marL="561341" indent="-280670" lvl="1">
              <a:lnSpc>
                <a:spcPts val="3900"/>
              </a:lnSpc>
              <a:buFont typeface="Arial"/>
              <a:buChar char="•"/>
            </a:pPr>
            <a:r>
              <a:rPr lang="en-US" sz="2600">
                <a:solidFill>
                  <a:srgbClr val="000000"/>
                </a:solidFill>
                <a:latin typeface="Montserrat Classic"/>
              </a:rPr>
              <a:t>1987–93—Another downslide of AI known as AI Winter-II </a:t>
            </a:r>
          </a:p>
          <a:p>
            <a:pPr marL="561341" indent="-280670" lvl="1">
              <a:lnSpc>
                <a:spcPts val="3900"/>
              </a:lnSpc>
              <a:buFont typeface="Arial"/>
              <a:buChar char="•"/>
            </a:pPr>
            <a:r>
              <a:rPr lang="en-US" sz="2600">
                <a:solidFill>
                  <a:srgbClr val="000000"/>
                </a:solidFill>
                <a:latin typeface="Montserrat Classic"/>
              </a:rPr>
              <a:t>1997—Invention of IBM Deep Blue, which beat the world champion in chess game first time. </a:t>
            </a:r>
          </a:p>
          <a:p>
            <a:pPr marL="561341" indent="-280670" lvl="1">
              <a:lnSpc>
                <a:spcPts val="3900"/>
              </a:lnSpc>
              <a:buFont typeface="Arial"/>
              <a:buChar char="•"/>
            </a:pPr>
            <a:r>
              <a:rPr lang="en-US" sz="2600">
                <a:solidFill>
                  <a:srgbClr val="000000"/>
                </a:solidFill>
                <a:latin typeface="Montserrat Classic"/>
              </a:rPr>
              <a:t>2002—Invention of Roomba, the first for the home AI applications </a:t>
            </a:r>
          </a:p>
          <a:p>
            <a:pPr marL="561341" indent="-280670" lvl="1">
              <a:lnSpc>
                <a:spcPts val="3900"/>
              </a:lnSpc>
              <a:buFont typeface="Arial"/>
              <a:buChar char="•"/>
            </a:pPr>
            <a:r>
              <a:rPr lang="en-US" sz="2600">
                <a:solidFill>
                  <a:srgbClr val="000000"/>
                </a:solidFill>
                <a:latin typeface="Montserrat Classic"/>
              </a:rPr>
              <a:t>2011—IBM Watson wins the quiz competition show first-time </a:t>
            </a:r>
          </a:p>
          <a:p>
            <a:pPr marL="561341" indent="-280670" lvl="1">
              <a:lnSpc>
                <a:spcPts val="3900"/>
              </a:lnSpc>
              <a:buFont typeface="Arial"/>
              <a:buChar char="•"/>
            </a:pPr>
            <a:r>
              <a:rPr lang="en-US" sz="2600">
                <a:solidFill>
                  <a:srgbClr val="000000"/>
                </a:solidFill>
                <a:latin typeface="Montserrat Classic"/>
              </a:rPr>
              <a:t>2012—Development of Google Now </a:t>
            </a:r>
          </a:p>
          <a:p>
            <a:pPr marL="561341" indent="-280670" lvl="1">
              <a:lnSpc>
                <a:spcPts val="3900"/>
              </a:lnSpc>
              <a:buFont typeface="Arial"/>
              <a:buChar char="•"/>
            </a:pPr>
            <a:r>
              <a:rPr lang="en-US" sz="2600">
                <a:solidFill>
                  <a:srgbClr val="000000"/>
                </a:solidFill>
                <a:latin typeface="Montserrat Classic"/>
              </a:rPr>
              <a:t>2014—Invention of Eugene Goostman chatbot, which passed the Turing test first time. </a:t>
            </a:r>
          </a:p>
          <a:p>
            <a:pPr marL="561341" indent="-280670" lvl="1">
              <a:lnSpc>
                <a:spcPts val="3900"/>
              </a:lnSpc>
              <a:buFont typeface="Arial"/>
              <a:buChar char="•"/>
            </a:pPr>
            <a:r>
              <a:rPr lang="en-US" sz="2600">
                <a:solidFill>
                  <a:srgbClr val="000000"/>
                </a:solidFill>
                <a:latin typeface="Montserrat Classic"/>
              </a:rPr>
              <a:t>2015—Development of Amazon Echo </a:t>
            </a:r>
          </a:p>
          <a:p>
            <a:pPr algn="l" marL="561341" indent="-280670" lvl="1">
              <a:lnSpc>
                <a:spcPts val="3900"/>
              </a:lnSpc>
              <a:buFont typeface="Arial"/>
              <a:buChar char="•"/>
            </a:pPr>
            <a:r>
              <a:rPr lang="en-US" sz="2600">
                <a:solidFill>
                  <a:srgbClr val="000000"/>
                </a:solidFill>
                <a:latin typeface="Montserrat Classic"/>
              </a:rPr>
              <a:t>2020—Embodied Moxie, a robot companion for children.</a:t>
            </a:r>
          </a:p>
        </p:txBody>
      </p:sp>
      <p:sp>
        <p:nvSpPr>
          <p:cNvPr name="TextBox 3" id="3"/>
          <p:cNvSpPr txBox="true"/>
          <p:nvPr/>
        </p:nvSpPr>
        <p:spPr>
          <a:xfrm rot="0">
            <a:off x="1714174" y="888716"/>
            <a:ext cx="6118937" cy="1088391"/>
          </a:xfrm>
          <a:prstGeom prst="rect">
            <a:avLst/>
          </a:prstGeom>
        </p:spPr>
        <p:txBody>
          <a:bodyPr anchor="t" rtlCol="false" tIns="0" lIns="0" bIns="0" rIns="0">
            <a:spAutoFit/>
          </a:bodyPr>
          <a:lstStyle/>
          <a:p>
            <a:pPr marL="0" indent="0" lvl="0">
              <a:lnSpc>
                <a:spcPts val="8080"/>
              </a:lnSpc>
            </a:pPr>
            <a:r>
              <a:rPr lang="en-US" sz="8000">
                <a:solidFill>
                  <a:srgbClr val="000000"/>
                </a:solidFill>
                <a:latin typeface="Bebas Neue Bold"/>
              </a:rPr>
              <a:t>AI ERA TIMELINE</a:t>
            </a:r>
          </a:p>
        </p:txBody>
      </p:sp>
    </p:spTree>
  </p:cSld>
  <p:clrMapOvr>
    <a:masterClrMapping/>
  </p:clrMapOvr>
</p:sld>
</file>

<file path=ppt/slides/slide7.xml><?xml version="1.0" encoding="utf-8"?>
<p:sld xmlns:p="http://schemas.openxmlformats.org/presentationml/2006/main" xmlns:a="http://schemas.openxmlformats.org/drawingml/2006/main">
  <p:cSld>
    <p:bg>
      <p:bgPr>
        <a:solidFill>
          <a:srgbClr val="99B9FF"/>
        </a:solidFill>
      </p:bgPr>
    </p:bg>
    <p:spTree>
      <p:nvGrpSpPr>
        <p:cNvPr id="1" name=""/>
        <p:cNvGrpSpPr/>
        <p:nvPr/>
      </p:nvGrpSpPr>
      <p:grpSpPr>
        <a:xfrm>
          <a:off x="0" y="0"/>
          <a:ext cx="0" cy="0"/>
          <a:chOff x="0" y="0"/>
          <a:chExt cx="0" cy="0"/>
        </a:xfrm>
      </p:grpSpPr>
      <p:grpSp>
        <p:nvGrpSpPr>
          <p:cNvPr name="Group 2" id="2"/>
          <p:cNvGrpSpPr/>
          <p:nvPr/>
        </p:nvGrpSpPr>
        <p:grpSpPr>
          <a:xfrm rot="0">
            <a:off x="1577569" y="2835551"/>
            <a:ext cx="3451574" cy="2938743"/>
            <a:chOff x="0" y="0"/>
            <a:chExt cx="909057" cy="773990"/>
          </a:xfrm>
        </p:grpSpPr>
        <p:sp>
          <p:nvSpPr>
            <p:cNvPr name="Freeform 3" id="3"/>
            <p:cNvSpPr/>
            <p:nvPr/>
          </p:nvSpPr>
          <p:spPr>
            <a:xfrm flipH="false" flipV="false" rot="0">
              <a:off x="0" y="0"/>
              <a:ext cx="909057" cy="773990"/>
            </a:xfrm>
            <a:custGeom>
              <a:avLst/>
              <a:gdLst/>
              <a:ahLst/>
              <a:cxnLst/>
              <a:rect r="r" b="b" t="t" l="l"/>
              <a:pathLst>
                <a:path h="773990" w="909057">
                  <a:moveTo>
                    <a:pt x="76262" y="0"/>
                  </a:moveTo>
                  <a:lnTo>
                    <a:pt x="832794" y="0"/>
                  </a:lnTo>
                  <a:cubicBezTo>
                    <a:pt x="874913" y="0"/>
                    <a:pt x="909057" y="34144"/>
                    <a:pt x="909057" y="76262"/>
                  </a:cubicBezTo>
                  <a:lnTo>
                    <a:pt x="909057" y="697727"/>
                  </a:lnTo>
                  <a:cubicBezTo>
                    <a:pt x="909057" y="739846"/>
                    <a:pt x="874913" y="773990"/>
                    <a:pt x="832794" y="773990"/>
                  </a:cubicBezTo>
                  <a:lnTo>
                    <a:pt x="76262" y="773990"/>
                  </a:lnTo>
                  <a:cubicBezTo>
                    <a:pt x="56036" y="773990"/>
                    <a:pt x="36639" y="765955"/>
                    <a:pt x="22337" y="751653"/>
                  </a:cubicBezTo>
                  <a:cubicBezTo>
                    <a:pt x="8035" y="737351"/>
                    <a:pt x="0" y="717953"/>
                    <a:pt x="0" y="697727"/>
                  </a:cubicBezTo>
                  <a:lnTo>
                    <a:pt x="0" y="76262"/>
                  </a:lnTo>
                  <a:cubicBezTo>
                    <a:pt x="0" y="34144"/>
                    <a:pt x="34144" y="0"/>
                    <a:pt x="76262" y="0"/>
                  </a:cubicBezTo>
                  <a:close/>
                </a:path>
              </a:pathLst>
            </a:custGeom>
            <a:solidFill>
              <a:srgbClr val="FFFFFF"/>
            </a:solidFill>
            <a:ln w="19050" cap="rnd">
              <a:solidFill>
                <a:srgbClr val="000000"/>
              </a:solidFill>
              <a:prstDash val="solid"/>
              <a:round/>
            </a:ln>
          </p:spPr>
        </p:sp>
        <p:sp>
          <p:nvSpPr>
            <p:cNvPr name="TextBox 4" id="4"/>
            <p:cNvSpPr txBox="true"/>
            <p:nvPr/>
          </p:nvSpPr>
          <p:spPr>
            <a:xfrm>
              <a:off x="0" y="-38100"/>
              <a:ext cx="909057" cy="812090"/>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TextBox 5" id="5"/>
          <p:cNvSpPr txBox="true"/>
          <p:nvPr/>
        </p:nvSpPr>
        <p:spPr>
          <a:xfrm rot="0">
            <a:off x="1774859" y="3608328"/>
            <a:ext cx="3058297" cy="1364615"/>
          </a:xfrm>
          <a:prstGeom prst="rect">
            <a:avLst/>
          </a:prstGeom>
        </p:spPr>
        <p:txBody>
          <a:bodyPr anchor="t" rtlCol="false" tIns="0" lIns="0" bIns="0" rIns="0">
            <a:spAutoFit/>
          </a:bodyPr>
          <a:lstStyle/>
          <a:p>
            <a:pPr algn="ctr" marL="0" indent="0" lvl="0">
              <a:lnSpc>
                <a:spcPts val="3639"/>
              </a:lnSpc>
              <a:spcBef>
                <a:spcPct val="0"/>
              </a:spcBef>
            </a:pPr>
            <a:r>
              <a:rPr lang="en-US" sz="2799">
                <a:solidFill>
                  <a:srgbClr val="000000"/>
                </a:solidFill>
                <a:latin typeface="Montserrat Classic"/>
              </a:rPr>
              <a:t>Natural Language Processing</a:t>
            </a:r>
          </a:p>
        </p:txBody>
      </p:sp>
      <p:grpSp>
        <p:nvGrpSpPr>
          <p:cNvPr name="Group 6" id="6"/>
          <p:cNvGrpSpPr/>
          <p:nvPr/>
        </p:nvGrpSpPr>
        <p:grpSpPr>
          <a:xfrm rot="0">
            <a:off x="5471331" y="2835551"/>
            <a:ext cx="3451574" cy="2938743"/>
            <a:chOff x="0" y="0"/>
            <a:chExt cx="909057" cy="773990"/>
          </a:xfrm>
        </p:grpSpPr>
        <p:sp>
          <p:nvSpPr>
            <p:cNvPr name="Freeform 7" id="7"/>
            <p:cNvSpPr/>
            <p:nvPr/>
          </p:nvSpPr>
          <p:spPr>
            <a:xfrm flipH="false" flipV="false" rot="0">
              <a:off x="0" y="0"/>
              <a:ext cx="909057" cy="773990"/>
            </a:xfrm>
            <a:custGeom>
              <a:avLst/>
              <a:gdLst/>
              <a:ahLst/>
              <a:cxnLst/>
              <a:rect r="r" b="b" t="t" l="l"/>
              <a:pathLst>
                <a:path h="773990" w="909057">
                  <a:moveTo>
                    <a:pt x="76262" y="0"/>
                  </a:moveTo>
                  <a:lnTo>
                    <a:pt x="832794" y="0"/>
                  </a:lnTo>
                  <a:cubicBezTo>
                    <a:pt x="874913" y="0"/>
                    <a:pt x="909057" y="34144"/>
                    <a:pt x="909057" y="76262"/>
                  </a:cubicBezTo>
                  <a:lnTo>
                    <a:pt x="909057" y="697727"/>
                  </a:lnTo>
                  <a:cubicBezTo>
                    <a:pt x="909057" y="739846"/>
                    <a:pt x="874913" y="773990"/>
                    <a:pt x="832794" y="773990"/>
                  </a:cubicBezTo>
                  <a:lnTo>
                    <a:pt x="76262" y="773990"/>
                  </a:lnTo>
                  <a:cubicBezTo>
                    <a:pt x="56036" y="773990"/>
                    <a:pt x="36639" y="765955"/>
                    <a:pt x="22337" y="751653"/>
                  </a:cubicBezTo>
                  <a:cubicBezTo>
                    <a:pt x="8035" y="737351"/>
                    <a:pt x="0" y="717953"/>
                    <a:pt x="0" y="697727"/>
                  </a:cubicBezTo>
                  <a:lnTo>
                    <a:pt x="0" y="76262"/>
                  </a:lnTo>
                  <a:cubicBezTo>
                    <a:pt x="0" y="34144"/>
                    <a:pt x="34144" y="0"/>
                    <a:pt x="76262" y="0"/>
                  </a:cubicBezTo>
                  <a:close/>
                </a:path>
              </a:pathLst>
            </a:custGeom>
            <a:solidFill>
              <a:srgbClr val="FFFFFF"/>
            </a:solidFill>
            <a:ln w="19050" cap="rnd">
              <a:solidFill>
                <a:srgbClr val="000000"/>
              </a:solidFill>
              <a:prstDash val="solid"/>
              <a:round/>
            </a:ln>
          </p:spPr>
        </p:sp>
        <p:sp>
          <p:nvSpPr>
            <p:cNvPr name="TextBox 8" id="8"/>
            <p:cNvSpPr txBox="true"/>
            <p:nvPr/>
          </p:nvSpPr>
          <p:spPr>
            <a:xfrm>
              <a:off x="0" y="-38100"/>
              <a:ext cx="909057" cy="812090"/>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TextBox 9" id="9"/>
          <p:cNvSpPr txBox="true"/>
          <p:nvPr/>
        </p:nvSpPr>
        <p:spPr>
          <a:xfrm rot="0">
            <a:off x="5668622" y="4065528"/>
            <a:ext cx="3058297" cy="450215"/>
          </a:xfrm>
          <a:prstGeom prst="rect">
            <a:avLst/>
          </a:prstGeom>
        </p:spPr>
        <p:txBody>
          <a:bodyPr anchor="t" rtlCol="false" tIns="0" lIns="0" bIns="0" rIns="0">
            <a:spAutoFit/>
          </a:bodyPr>
          <a:lstStyle/>
          <a:p>
            <a:pPr algn="ctr" marL="0" indent="0" lvl="0">
              <a:lnSpc>
                <a:spcPts val="3639"/>
              </a:lnSpc>
              <a:spcBef>
                <a:spcPct val="0"/>
              </a:spcBef>
            </a:pPr>
            <a:r>
              <a:rPr lang="en-US" sz="2799">
                <a:solidFill>
                  <a:srgbClr val="000000"/>
                </a:solidFill>
                <a:latin typeface="Montserrat Classic"/>
              </a:rPr>
              <a:t>Computer Vision</a:t>
            </a:r>
          </a:p>
        </p:txBody>
      </p:sp>
      <p:grpSp>
        <p:nvGrpSpPr>
          <p:cNvPr name="Group 10" id="10"/>
          <p:cNvGrpSpPr/>
          <p:nvPr/>
        </p:nvGrpSpPr>
        <p:grpSpPr>
          <a:xfrm rot="0">
            <a:off x="9365094" y="2835551"/>
            <a:ext cx="3451574" cy="2938743"/>
            <a:chOff x="0" y="0"/>
            <a:chExt cx="909057" cy="773990"/>
          </a:xfrm>
        </p:grpSpPr>
        <p:sp>
          <p:nvSpPr>
            <p:cNvPr name="Freeform 11" id="11"/>
            <p:cNvSpPr/>
            <p:nvPr/>
          </p:nvSpPr>
          <p:spPr>
            <a:xfrm flipH="false" flipV="false" rot="0">
              <a:off x="0" y="0"/>
              <a:ext cx="909057" cy="773990"/>
            </a:xfrm>
            <a:custGeom>
              <a:avLst/>
              <a:gdLst/>
              <a:ahLst/>
              <a:cxnLst/>
              <a:rect r="r" b="b" t="t" l="l"/>
              <a:pathLst>
                <a:path h="773990" w="909057">
                  <a:moveTo>
                    <a:pt x="76262" y="0"/>
                  </a:moveTo>
                  <a:lnTo>
                    <a:pt x="832794" y="0"/>
                  </a:lnTo>
                  <a:cubicBezTo>
                    <a:pt x="874913" y="0"/>
                    <a:pt x="909057" y="34144"/>
                    <a:pt x="909057" y="76262"/>
                  </a:cubicBezTo>
                  <a:lnTo>
                    <a:pt x="909057" y="697727"/>
                  </a:lnTo>
                  <a:cubicBezTo>
                    <a:pt x="909057" y="739846"/>
                    <a:pt x="874913" y="773990"/>
                    <a:pt x="832794" y="773990"/>
                  </a:cubicBezTo>
                  <a:lnTo>
                    <a:pt x="76262" y="773990"/>
                  </a:lnTo>
                  <a:cubicBezTo>
                    <a:pt x="56036" y="773990"/>
                    <a:pt x="36639" y="765955"/>
                    <a:pt x="22337" y="751653"/>
                  </a:cubicBezTo>
                  <a:cubicBezTo>
                    <a:pt x="8035" y="737351"/>
                    <a:pt x="0" y="717953"/>
                    <a:pt x="0" y="697727"/>
                  </a:cubicBezTo>
                  <a:lnTo>
                    <a:pt x="0" y="76262"/>
                  </a:lnTo>
                  <a:cubicBezTo>
                    <a:pt x="0" y="34144"/>
                    <a:pt x="34144" y="0"/>
                    <a:pt x="76262" y="0"/>
                  </a:cubicBezTo>
                  <a:close/>
                </a:path>
              </a:pathLst>
            </a:custGeom>
            <a:solidFill>
              <a:srgbClr val="FFFFFF"/>
            </a:solidFill>
            <a:ln w="19050" cap="rnd">
              <a:solidFill>
                <a:srgbClr val="000000"/>
              </a:solidFill>
              <a:prstDash val="solid"/>
              <a:round/>
            </a:ln>
          </p:spPr>
        </p:sp>
        <p:sp>
          <p:nvSpPr>
            <p:cNvPr name="TextBox 12" id="12"/>
            <p:cNvSpPr txBox="true"/>
            <p:nvPr/>
          </p:nvSpPr>
          <p:spPr>
            <a:xfrm>
              <a:off x="0" y="-38100"/>
              <a:ext cx="909057" cy="812090"/>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TextBox 13" id="13"/>
          <p:cNvSpPr txBox="true"/>
          <p:nvPr/>
        </p:nvSpPr>
        <p:spPr>
          <a:xfrm rot="0">
            <a:off x="9463739" y="4065528"/>
            <a:ext cx="3058297" cy="450215"/>
          </a:xfrm>
          <a:prstGeom prst="rect">
            <a:avLst/>
          </a:prstGeom>
        </p:spPr>
        <p:txBody>
          <a:bodyPr anchor="t" rtlCol="false" tIns="0" lIns="0" bIns="0" rIns="0">
            <a:spAutoFit/>
          </a:bodyPr>
          <a:lstStyle/>
          <a:p>
            <a:pPr algn="ctr" marL="0" indent="0" lvl="0">
              <a:lnSpc>
                <a:spcPts val="3639"/>
              </a:lnSpc>
              <a:spcBef>
                <a:spcPct val="0"/>
              </a:spcBef>
            </a:pPr>
            <a:r>
              <a:rPr lang="en-US" sz="2799">
                <a:solidFill>
                  <a:srgbClr val="000000"/>
                </a:solidFill>
                <a:latin typeface="Montserrat Classic"/>
              </a:rPr>
              <a:t>Expert Systems</a:t>
            </a:r>
          </a:p>
        </p:txBody>
      </p:sp>
      <p:grpSp>
        <p:nvGrpSpPr>
          <p:cNvPr name="Group 14" id="14"/>
          <p:cNvGrpSpPr/>
          <p:nvPr/>
        </p:nvGrpSpPr>
        <p:grpSpPr>
          <a:xfrm rot="0">
            <a:off x="13258857" y="2835551"/>
            <a:ext cx="3451574" cy="2938743"/>
            <a:chOff x="0" y="0"/>
            <a:chExt cx="909057" cy="773990"/>
          </a:xfrm>
        </p:grpSpPr>
        <p:sp>
          <p:nvSpPr>
            <p:cNvPr name="Freeform 15" id="15"/>
            <p:cNvSpPr/>
            <p:nvPr/>
          </p:nvSpPr>
          <p:spPr>
            <a:xfrm flipH="false" flipV="false" rot="0">
              <a:off x="0" y="0"/>
              <a:ext cx="909057" cy="773990"/>
            </a:xfrm>
            <a:custGeom>
              <a:avLst/>
              <a:gdLst/>
              <a:ahLst/>
              <a:cxnLst/>
              <a:rect r="r" b="b" t="t" l="l"/>
              <a:pathLst>
                <a:path h="773990" w="909057">
                  <a:moveTo>
                    <a:pt x="76262" y="0"/>
                  </a:moveTo>
                  <a:lnTo>
                    <a:pt x="832794" y="0"/>
                  </a:lnTo>
                  <a:cubicBezTo>
                    <a:pt x="874913" y="0"/>
                    <a:pt x="909057" y="34144"/>
                    <a:pt x="909057" y="76262"/>
                  </a:cubicBezTo>
                  <a:lnTo>
                    <a:pt x="909057" y="697727"/>
                  </a:lnTo>
                  <a:cubicBezTo>
                    <a:pt x="909057" y="739846"/>
                    <a:pt x="874913" y="773990"/>
                    <a:pt x="832794" y="773990"/>
                  </a:cubicBezTo>
                  <a:lnTo>
                    <a:pt x="76262" y="773990"/>
                  </a:lnTo>
                  <a:cubicBezTo>
                    <a:pt x="56036" y="773990"/>
                    <a:pt x="36639" y="765955"/>
                    <a:pt x="22337" y="751653"/>
                  </a:cubicBezTo>
                  <a:cubicBezTo>
                    <a:pt x="8035" y="737351"/>
                    <a:pt x="0" y="717953"/>
                    <a:pt x="0" y="697727"/>
                  </a:cubicBezTo>
                  <a:lnTo>
                    <a:pt x="0" y="76262"/>
                  </a:lnTo>
                  <a:cubicBezTo>
                    <a:pt x="0" y="34144"/>
                    <a:pt x="34144" y="0"/>
                    <a:pt x="76262" y="0"/>
                  </a:cubicBezTo>
                  <a:close/>
                </a:path>
              </a:pathLst>
            </a:custGeom>
            <a:solidFill>
              <a:srgbClr val="FFFFFF"/>
            </a:solidFill>
            <a:ln w="19050" cap="rnd">
              <a:solidFill>
                <a:srgbClr val="000000"/>
              </a:solidFill>
              <a:prstDash val="solid"/>
              <a:round/>
            </a:ln>
          </p:spPr>
        </p:sp>
        <p:sp>
          <p:nvSpPr>
            <p:cNvPr name="TextBox 16" id="16"/>
            <p:cNvSpPr txBox="true"/>
            <p:nvPr/>
          </p:nvSpPr>
          <p:spPr>
            <a:xfrm>
              <a:off x="0" y="-38100"/>
              <a:ext cx="909057" cy="812090"/>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TextBox 17" id="17"/>
          <p:cNvSpPr txBox="true"/>
          <p:nvPr/>
        </p:nvSpPr>
        <p:spPr>
          <a:xfrm rot="0">
            <a:off x="13550094" y="3836928"/>
            <a:ext cx="3058297" cy="907415"/>
          </a:xfrm>
          <a:prstGeom prst="rect">
            <a:avLst/>
          </a:prstGeom>
        </p:spPr>
        <p:txBody>
          <a:bodyPr anchor="t" rtlCol="false" tIns="0" lIns="0" bIns="0" rIns="0">
            <a:spAutoFit/>
          </a:bodyPr>
          <a:lstStyle/>
          <a:p>
            <a:pPr algn="ctr" marL="0" indent="0" lvl="0">
              <a:lnSpc>
                <a:spcPts val="3639"/>
              </a:lnSpc>
              <a:spcBef>
                <a:spcPct val="0"/>
              </a:spcBef>
            </a:pPr>
            <a:r>
              <a:rPr lang="en-US" sz="2799">
                <a:solidFill>
                  <a:srgbClr val="000000"/>
                </a:solidFill>
                <a:latin typeface="Montserrat Classic"/>
              </a:rPr>
              <a:t>Speech Recognition</a:t>
            </a:r>
          </a:p>
        </p:txBody>
      </p:sp>
      <p:grpSp>
        <p:nvGrpSpPr>
          <p:cNvPr name="Group 18" id="18"/>
          <p:cNvGrpSpPr/>
          <p:nvPr/>
        </p:nvGrpSpPr>
        <p:grpSpPr>
          <a:xfrm rot="0">
            <a:off x="1577569" y="6277459"/>
            <a:ext cx="3451574" cy="2938743"/>
            <a:chOff x="0" y="0"/>
            <a:chExt cx="909057" cy="773990"/>
          </a:xfrm>
        </p:grpSpPr>
        <p:sp>
          <p:nvSpPr>
            <p:cNvPr name="Freeform 19" id="19"/>
            <p:cNvSpPr/>
            <p:nvPr/>
          </p:nvSpPr>
          <p:spPr>
            <a:xfrm flipH="false" flipV="false" rot="0">
              <a:off x="0" y="0"/>
              <a:ext cx="909057" cy="773990"/>
            </a:xfrm>
            <a:custGeom>
              <a:avLst/>
              <a:gdLst/>
              <a:ahLst/>
              <a:cxnLst/>
              <a:rect r="r" b="b" t="t" l="l"/>
              <a:pathLst>
                <a:path h="773990" w="909057">
                  <a:moveTo>
                    <a:pt x="76262" y="0"/>
                  </a:moveTo>
                  <a:lnTo>
                    <a:pt x="832794" y="0"/>
                  </a:lnTo>
                  <a:cubicBezTo>
                    <a:pt x="874913" y="0"/>
                    <a:pt x="909057" y="34144"/>
                    <a:pt x="909057" y="76262"/>
                  </a:cubicBezTo>
                  <a:lnTo>
                    <a:pt x="909057" y="697727"/>
                  </a:lnTo>
                  <a:cubicBezTo>
                    <a:pt x="909057" y="739846"/>
                    <a:pt x="874913" y="773990"/>
                    <a:pt x="832794" y="773990"/>
                  </a:cubicBezTo>
                  <a:lnTo>
                    <a:pt x="76262" y="773990"/>
                  </a:lnTo>
                  <a:cubicBezTo>
                    <a:pt x="56036" y="773990"/>
                    <a:pt x="36639" y="765955"/>
                    <a:pt x="22337" y="751653"/>
                  </a:cubicBezTo>
                  <a:cubicBezTo>
                    <a:pt x="8035" y="737351"/>
                    <a:pt x="0" y="717953"/>
                    <a:pt x="0" y="697727"/>
                  </a:cubicBezTo>
                  <a:lnTo>
                    <a:pt x="0" y="76262"/>
                  </a:lnTo>
                  <a:cubicBezTo>
                    <a:pt x="0" y="34144"/>
                    <a:pt x="34144" y="0"/>
                    <a:pt x="76262" y="0"/>
                  </a:cubicBezTo>
                  <a:close/>
                </a:path>
              </a:pathLst>
            </a:custGeom>
            <a:solidFill>
              <a:srgbClr val="FFFFFF"/>
            </a:solidFill>
            <a:ln w="19050" cap="rnd">
              <a:solidFill>
                <a:srgbClr val="000000"/>
              </a:solidFill>
              <a:prstDash val="solid"/>
              <a:round/>
            </a:ln>
          </p:spPr>
        </p:sp>
        <p:sp>
          <p:nvSpPr>
            <p:cNvPr name="TextBox 20" id="20"/>
            <p:cNvSpPr txBox="true"/>
            <p:nvPr/>
          </p:nvSpPr>
          <p:spPr>
            <a:xfrm>
              <a:off x="0" y="-38100"/>
              <a:ext cx="909057" cy="812090"/>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TextBox 21" id="21"/>
          <p:cNvSpPr txBox="true"/>
          <p:nvPr/>
        </p:nvSpPr>
        <p:spPr>
          <a:xfrm rot="0">
            <a:off x="1774207" y="7507435"/>
            <a:ext cx="3058297" cy="450215"/>
          </a:xfrm>
          <a:prstGeom prst="rect">
            <a:avLst/>
          </a:prstGeom>
        </p:spPr>
        <p:txBody>
          <a:bodyPr anchor="t" rtlCol="false" tIns="0" lIns="0" bIns="0" rIns="0">
            <a:spAutoFit/>
          </a:bodyPr>
          <a:lstStyle/>
          <a:p>
            <a:pPr algn="ctr" marL="0" indent="0" lvl="0">
              <a:lnSpc>
                <a:spcPts val="3639"/>
              </a:lnSpc>
              <a:spcBef>
                <a:spcPct val="0"/>
              </a:spcBef>
            </a:pPr>
            <a:r>
              <a:rPr lang="en-US" sz="2799">
                <a:solidFill>
                  <a:srgbClr val="000000"/>
                </a:solidFill>
                <a:latin typeface="Montserrat Classic"/>
              </a:rPr>
              <a:t>Robotics</a:t>
            </a:r>
          </a:p>
        </p:txBody>
      </p:sp>
      <p:grpSp>
        <p:nvGrpSpPr>
          <p:cNvPr name="Group 22" id="22"/>
          <p:cNvGrpSpPr/>
          <p:nvPr/>
        </p:nvGrpSpPr>
        <p:grpSpPr>
          <a:xfrm rot="0">
            <a:off x="5471331" y="6277459"/>
            <a:ext cx="3451574" cy="2938743"/>
            <a:chOff x="0" y="0"/>
            <a:chExt cx="909057" cy="773990"/>
          </a:xfrm>
        </p:grpSpPr>
        <p:sp>
          <p:nvSpPr>
            <p:cNvPr name="Freeform 23" id="23"/>
            <p:cNvSpPr/>
            <p:nvPr/>
          </p:nvSpPr>
          <p:spPr>
            <a:xfrm flipH="false" flipV="false" rot="0">
              <a:off x="0" y="0"/>
              <a:ext cx="909057" cy="773990"/>
            </a:xfrm>
            <a:custGeom>
              <a:avLst/>
              <a:gdLst/>
              <a:ahLst/>
              <a:cxnLst/>
              <a:rect r="r" b="b" t="t" l="l"/>
              <a:pathLst>
                <a:path h="773990" w="909057">
                  <a:moveTo>
                    <a:pt x="76262" y="0"/>
                  </a:moveTo>
                  <a:lnTo>
                    <a:pt x="832794" y="0"/>
                  </a:lnTo>
                  <a:cubicBezTo>
                    <a:pt x="874913" y="0"/>
                    <a:pt x="909057" y="34144"/>
                    <a:pt x="909057" y="76262"/>
                  </a:cubicBezTo>
                  <a:lnTo>
                    <a:pt x="909057" y="697727"/>
                  </a:lnTo>
                  <a:cubicBezTo>
                    <a:pt x="909057" y="739846"/>
                    <a:pt x="874913" y="773990"/>
                    <a:pt x="832794" y="773990"/>
                  </a:cubicBezTo>
                  <a:lnTo>
                    <a:pt x="76262" y="773990"/>
                  </a:lnTo>
                  <a:cubicBezTo>
                    <a:pt x="56036" y="773990"/>
                    <a:pt x="36639" y="765955"/>
                    <a:pt x="22337" y="751653"/>
                  </a:cubicBezTo>
                  <a:cubicBezTo>
                    <a:pt x="8035" y="737351"/>
                    <a:pt x="0" y="717953"/>
                    <a:pt x="0" y="697727"/>
                  </a:cubicBezTo>
                  <a:lnTo>
                    <a:pt x="0" y="76262"/>
                  </a:lnTo>
                  <a:cubicBezTo>
                    <a:pt x="0" y="34144"/>
                    <a:pt x="34144" y="0"/>
                    <a:pt x="76262" y="0"/>
                  </a:cubicBezTo>
                  <a:close/>
                </a:path>
              </a:pathLst>
            </a:custGeom>
            <a:solidFill>
              <a:srgbClr val="FFFFFF"/>
            </a:solidFill>
            <a:ln w="19050" cap="rnd">
              <a:solidFill>
                <a:srgbClr val="000000"/>
              </a:solidFill>
              <a:prstDash val="solid"/>
              <a:round/>
            </a:ln>
          </p:spPr>
        </p:sp>
        <p:sp>
          <p:nvSpPr>
            <p:cNvPr name="TextBox 24" id="24"/>
            <p:cNvSpPr txBox="true"/>
            <p:nvPr/>
          </p:nvSpPr>
          <p:spPr>
            <a:xfrm>
              <a:off x="0" y="-38100"/>
              <a:ext cx="909057" cy="812090"/>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TextBox 25" id="25"/>
          <p:cNvSpPr txBox="true"/>
          <p:nvPr/>
        </p:nvSpPr>
        <p:spPr>
          <a:xfrm rot="0">
            <a:off x="5667970" y="7507435"/>
            <a:ext cx="3058297" cy="450215"/>
          </a:xfrm>
          <a:prstGeom prst="rect">
            <a:avLst/>
          </a:prstGeom>
        </p:spPr>
        <p:txBody>
          <a:bodyPr anchor="t" rtlCol="false" tIns="0" lIns="0" bIns="0" rIns="0">
            <a:spAutoFit/>
          </a:bodyPr>
          <a:lstStyle/>
          <a:p>
            <a:pPr algn="ctr" marL="0" indent="0" lvl="0">
              <a:lnSpc>
                <a:spcPts val="3639"/>
              </a:lnSpc>
              <a:spcBef>
                <a:spcPct val="0"/>
              </a:spcBef>
            </a:pPr>
            <a:r>
              <a:rPr lang="en-US" sz="2799">
                <a:solidFill>
                  <a:srgbClr val="000000"/>
                </a:solidFill>
                <a:latin typeface="Montserrat Classic"/>
              </a:rPr>
              <a:t>Text Recognition </a:t>
            </a:r>
          </a:p>
        </p:txBody>
      </p:sp>
      <p:grpSp>
        <p:nvGrpSpPr>
          <p:cNvPr name="Group 26" id="26"/>
          <p:cNvGrpSpPr/>
          <p:nvPr/>
        </p:nvGrpSpPr>
        <p:grpSpPr>
          <a:xfrm rot="0">
            <a:off x="9365094" y="6277459"/>
            <a:ext cx="3451574" cy="2938743"/>
            <a:chOff x="0" y="0"/>
            <a:chExt cx="909057" cy="773990"/>
          </a:xfrm>
        </p:grpSpPr>
        <p:sp>
          <p:nvSpPr>
            <p:cNvPr name="Freeform 27" id="27"/>
            <p:cNvSpPr/>
            <p:nvPr/>
          </p:nvSpPr>
          <p:spPr>
            <a:xfrm flipH="false" flipV="false" rot="0">
              <a:off x="0" y="0"/>
              <a:ext cx="909057" cy="773990"/>
            </a:xfrm>
            <a:custGeom>
              <a:avLst/>
              <a:gdLst/>
              <a:ahLst/>
              <a:cxnLst/>
              <a:rect r="r" b="b" t="t" l="l"/>
              <a:pathLst>
                <a:path h="773990" w="909057">
                  <a:moveTo>
                    <a:pt x="76262" y="0"/>
                  </a:moveTo>
                  <a:lnTo>
                    <a:pt x="832794" y="0"/>
                  </a:lnTo>
                  <a:cubicBezTo>
                    <a:pt x="874913" y="0"/>
                    <a:pt x="909057" y="34144"/>
                    <a:pt x="909057" y="76262"/>
                  </a:cubicBezTo>
                  <a:lnTo>
                    <a:pt x="909057" y="697727"/>
                  </a:lnTo>
                  <a:cubicBezTo>
                    <a:pt x="909057" y="739846"/>
                    <a:pt x="874913" y="773990"/>
                    <a:pt x="832794" y="773990"/>
                  </a:cubicBezTo>
                  <a:lnTo>
                    <a:pt x="76262" y="773990"/>
                  </a:lnTo>
                  <a:cubicBezTo>
                    <a:pt x="56036" y="773990"/>
                    <a:pt x="36639" y="765955"/>
                    <a:pt x="22337" y="751653"/>
                  </a:cubicBezTo>
                  <a:cubicBezTo>
                    <a:pt x="8035" y="737351"/>
                    <a:pt x="0" y="717953"/>
                    <a:pt x="0" y="697727"/>
                  </a:cubicBezTo>
                  <a:lnTo>
                    <a:pt x="0" y="76262"/>
                  </a:lnTo>
                  <a:cubicBezTo>
                    <a:pt x="0" y="34144"/>
                    <a:pt x="34144" y="0"/>
                    <a:pt x="76262" y="0"/>
                  </a:cubicBezTo>
                  <a:close/>
                </a:path>
              </a:pathLst>
            </a:custGeom>
            <a:solidFill>
              <a:srgbClr val="FFFFFF"/>
            </a:solidFill>
            <a:ln w="19050" cap="rnd">
              <a:solidFill>
                <a:srgbClr val="000000"/>
              </a:solidFill>
              <a:prstDash val="solid"/>
              <a:round/>
            </a:ln>
          </p:spPr>
        </p:sp>
        <p:sp>
          <p:nvSpPr>
            <p:cNvPr name="TextBox 28" id="28"/>
            <p:cNvSpPr txBox="true"/>
            <p:nvPr/>
          </p:nvSpPr>
          <p:spPr>
            <a:xfrm>
              <a:off x="0" y="-38100"/>
              <a:ext cx="909057" cy="812090"/>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TextBox 29" id="29"/>
          <p:cNvSpPr txBox="true"/>
          <p:nvPr/>
        </p:nvSpPr>
        <p:spPr>
          <a:xfrm rot="0">
            <a:off x="9561081" y="6568867"/>
            <a:ext cx="3058297" cy="907415"/>
          </a:xfrm>
          <a:prstGeom prst="rect">
            <a:avLst/>
          </a:prstGeom>
        </p:spPr>
        <p:txBody>
          <a:bodyPr anchor="t" rtlCol="false" tIns="0" lIns="0" bIns="0" rIns="0">
            <a:spAutoFit/>
          </a:bodyPr>
          <a:lstStyle/>
          <a:p>
            <a:pPr algn="ctr" marL="0" indent="0" lvl="0">
              <a:lnSpc>
                <a:spcPts val="3639"/>
              </a:lnSpc>
              <a:spcBef>
                <a:spcPct val="0"/>
              </a:spcBef>
            </a:pPr>
            <a:r>
              <a:rPr lang="en-US" sz="2799">
                <a:solidFill>
                  <a:srgbClr val="000000"/>
                </a:solidFill>
                <a:latin typeface="Montserrat Classic"/>
              </a:rPr>
              <a:t>Voice Recognition</a:t>
            </a:r>
          </a:p>
        </p:txBody>
      </p:sp>
      <p:grpSp>
        <p:nvGrpSpPr>
          <p:cNvPr name="Group 30" id="30"/>
          <p:cNvGrpSpPr/>
          <p:nvPr/>
        </p:nvGrpSpPr>
        <p:grpSpPr>
          <a:xfrm rot="0">
            <a:off x="13258857" y="6277459"/>
            <a:ext cx="3451574" cy="2938743"/>
            <a:chOff x="0" y="0"/>
            <a:chExt cx="909057" cy="773990"/>
          </a:xfrm>
        </p:grpSpPr>
        <p:sp>
          <p:nvSpPr>
            <p:cNvPr name="Freeform 31" id="31"/>
            <p:cNvSpPr/>
            <p:nvPr/>
          </p:nvSpPr>
          <p:spPr>
            <a:xfrm flipH="false" flipV="false" rot="0">
              <a:off x="0" y="0"/>
              <a:ext cx="909057" cy="773990"/>
            </a:xfrm>
            <a:custGeom>
              <a:avLst/>
              <a:gdLst/>
              <a:ahLst/>
              <a:cxnLst/>
              <a:rect r="r" b="b" t="t" l="l"/>
              <a:pathLst>
                <a:path h="773990" w="909057">
                  <a:moveTo>
                    <a:pt x="76262" y="0"/>
                  </a:moveTo>
                  <a:lnTo>
                    <a:pt x="832794" y="0"/>
                  </a:lnTo>
                  <a:cubicBezTo>
                    <a:pt x="874913" y="0"/>
                    <a:pt x="909057" y="34144"/>
                    <a:pt x="909057" y="76262"/>
                  </a:cubicBezTo>
                  <a:lnTo>
                    <a:pt x="909057" y="697727"/>
                  </a:lnTo>
                  <a:cubicBezTo>
                    <a:pt x="909057" y="739846"/>
                    <a:pt x="874913" y="773990"/>
                    <a:pt x="832794" y="773990"/>
                  </a:cubicBezTo>
                  <a:lnTo>
                    <a:pt x="76262" y="773990"/>
                  </a:lnTo>
                  <a:cubicBezTo>
                    <a:pt x="56036" y="773990"/>
                    <a:pt x="36639" y="765955"/>
                    <a:pt x="22337" y="751653"/>
                  </a:cubicBezTo>
                  <a:cubicBezTo>
                    <a:pt x="8035" y="737351"/>
                    <a:pt x="0" y="717953"/>
                    <a:pt x="0" y="697727"/>
                  </a:cubicBezTo>
                  <a:lnTo>
                    <a:pt x="0" y="76262"/>
                  </a:lnTo>
                  <a:cubicBezTo>
                    <a:pt x="0" y="34144"/>
                    <a:pt x="34144" y="0"/>
                    <a:pt x="76262" y="0"/>
                  </a:cubicBezTo>
                  <a:close/>
                </a:path>
              </a:pathLst>
            </a:custGeom>
            <a:solidFill>
              <a:srgbClr val="FFFFFF"/>
            </a:solidFill>
            <a:ln w="19050" cap="rnd">
              <a:solidFill>
                <a:srgbClr val="000000"/>
              </a:solidFill>
              <a:prstDash val="solid"/>
              <a:round/>
            </a:ln>
          </p:spPr>
        </p:sp>
        <p:sp>
          <p:nvSpPr>
            <p:cNvPr name="TextBox 32" id="32"/>
            <p:cNvSpPr txBox="true"/>
            <p:nvPr/>
          </p:nvSpPr>
          <p:spPr>
            <a:xfrm>
              <a:off x="0" y="-38100"/>
              <a:ext cx="909057" cy="812090"/>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TextBox 33" id="33"/>
          <p:cNvSpPr txBox="true"/>
          <p:nvPr/>
        </p:nvSpPr>
        <p:spPr>
          <a:xfrm rot="0">
            <a:off x="13455495" y="7507435"/>
            <a:ext cx="3058297" cy="450215"/>
          </a:xfrm>
          <a:prstGeom prst="rect">
            <a:avLst/>
          </a:prstGeom>
        </p:spPr>
        <p:txBody>
          <a:bodyPr anchor="t" rtlCol="false" tIns="0" lIns="0" bIns="0" rIns="0">
            <a:spAutoFit/>
          </a:bodyPr>
          <a:lstStyle/>
          <a:p>
            <a:pPr algn="ctr" marL="0" indent="0" lvl="0">
              <a:lnSpc>
                <a:spcPts val="3639"/>
              </a:lnSpc>
              <a:spcBef>
                <a:spcPct val="0"/>
              </a:spcBef>
            </a:pPr>
            <a:r>
              <a:rPr lang="en-US" sz="2799">
                <a:solidFill>
                  <a:srgbClr val="000000"/>
                </a:solidFill>
                <a:latin typeface="Montserrat Classic"/>
              </a:rPr>
              <a:t>Chatbot</a:t>
            </a:r>
          </a:p>
        </p:txBody>
      </p:sp>
      <p:sp>
        <p:nvSpPr>
          <p:cNvPr name="TextBox 34" id="34"/>
          <p:cNvSpPr txBox="true"/>
          <p:nvPr/>
        </p:nvSpPr>
        <p:spPr>
          <a:xfrm rot="0">
            <a:off x="4656140" y="1416150"/>
            <a:ext cx="8975721" cy="866698"/>
          </a:xfrm>
          <a:prstGeom prst="rect">
            <a:avLst/>
          </a:prstGeom>
        </p:spPr>
        <p:txBody>
          <a:bodyPr anchor="t" rtlCol="false" tIns="0" lIns="0" bIns="0" rIns="0">
            <a:spAutoFit/>
          </a:bodyPr>
          <a:lstStyle/>
          <a:p>
            <a:pPr algn="ctr" marL="0" indent="0" lvl="0">
              <a:lnSpc>
                <a:spcPts val="6375"/>
              </a:lnSpc>
              <a:spcBef>
                <a:spcPct val="0"/>
              </a:spcBef>
            </a:pPr>
            <a:r>
              <a:rPr lang="en-US" sz="6312">
                <a:solidFill>
                  <a:srgbClr val="000000"/>
                </a:solidFill>
                <a:latin typeface="Bebas Neue Bold"/>
              </a:rPr>
              <a:t>MAIN AREAS OF AI APPLICATION</a:t>
            </a:r>
          </a:p>
        </p:txBody>
      </p:sp>
      <p:sp>
        <p:nvSpPr>
          <p:cNvPr name="TextBox 35" id="35"/>
          <p:cNvSpPr txBox="true"/>
          <p:nvPr/>
        </p:nvSpPr>
        <p:spPr>
          <a:xfrm rot="0">
            <a:off x="9561081" y="7929075"/>
            <a:ext cx="3058297" cy="907415"/>
          </a:xfrm>
          <a:prstGeom prst="rect">
            <a:avLst/>
          </a:prstGeom>
        </p:spPr>
        <p:txBody>
          <a:bodyPr anchor="t" rtlCol="false" tIns="0" lIns="0" bIns="0" rIns="0">
            <a:spAutoFit/>
          </a:bodyPr>
          <a:lstStyle/>
          <a:p>
            <a:pPr algn="ctr" marL="0" indent="0" lvl="0">
              <a:lnSpc>
                <a:spcPts val="3639"/>
              </a:lnSpc>
              <a:spcBef>
                <a:spcPct val="0"/>
              </a:spcBef>
            </a:pPr>
            <a:r>
              <a:rPr lang="en-US" sz="2799">
                <a:solidFill>
                  <a:srgbClr val="000000"/>
                </a:solidFill>
                <a:latin typeface="Montserrat Classic"/>
              </a:rPr>
              <a:t>Voice-to-Text Conversion</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99B9FF"/>
        </a:solidFill>
      </p:bgPr>
    </p:bg>
    <p:spTree>
      <p:nvGrpSpPr>
        <p:cNvPr id="1" name=""/>
        <p:cNvGrpSpPr/>
        <p:nvPr/>
      </p:nvGrpSpPr>
      <p:grpSpPr>
        <a:xfrm>
          <a:off x="0" y="0"/>
          <a:ext cx="0" cy="0"/>
          <a:chOff x="0" y="0"/>
          <a:chExt cx="0" cy="0"/>
        </a:xfrm>
      </p:grpSpPr>
      <p:sp>
        <p:nvSpPr>
          <p:cNvPr name="Freeform 2" id="2"/>
          <p:cNvSpPr/>
          <p:nvPr/>
        </p:nvSpPr>
        <p:spPr>
          <a:xfrm flipH="false" flipV="false" rot="0">
            <a:off x="1215153" y="3380700"/>
            <a:ext cx="4819242" cy="5116647"/>
          </a:xfrm>
          <a:custGeom>
            <a:avLst/>
            <a:gdLst/>
            <a:ahLst/>
            <a:cxnLst/>
            <a:rect r="r" b="b" t="t" l="l"/>
            <a:pathLst>
              <a:path h="5116647" w="4819242">
                <a:moveTo>
                  <a:pt x="0" y="0"/>
                </a:moveTo>
                <a:lnTo>
                  <a:pt x="4819242" y="0"/>
                </a:lnTo>
                <a:lnTo>
                  <a:pt x="4819242" y="5116648"/>
                </a:lnTo>
                <a:lnTo>
                  <a:pt x="0" y="511664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9098376" y="624597"/>
            <a:ext cx="7958219" cy="837123"/>
          </a:xfrm>
          <a:prstGeom prst="rect">
            <a:avLst/>
          </a:prstGeom>
        </p:spPr>
        <p:txBody>
          <a:bodyPr anchor="t" rtlCol="false" tIns="0" lIns="0" bIns="0" rIns="0">
            <a:spAutoFit/>
          </a:bodyPr>
          <a:lstStyle/>
          <a:p>
            <a:pPr algn="l">
              <a:lnSpc>
                <a:spcPts val="7333"/>
              </a:lnSpc>
            </a:pPr>
            <a:r>
              <a:rPr lang="en-US" sz="3666">
                <a:solidFill>
                  <a:srgbClr val="000000"/>
                </a:solidFill>
                <a:latin typeface="Montserrat Classic"/>
              </a:rPr>
              <a:t>Reactive Machines</a:t>
            </a:r>
          </a:p>
        </p:txBody>
      </p:sp>
      <p:grpSp>
        <p:nvGrpSpPr>
          <p:cNvPr name="Group 4" id="4"/>
          <p:cNvGrpSpPr/>
          <p:nvPr/>
        </p:nvGrpSpPr>
        <p:grpSpPr>
          <a:xfrm rot="0">
            <a:off x="7914825" y="722328"/>
            <a:ext cx="927410" cy="927410"/>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19050" cap="sq">
              <a:solidFill>
                <a:srgbClr val="000000"/>
              </a:solidFill>
              <a:prstDash val="solid"/>
              <a:miter/>
            </a:ln>
          </p:spPr>
        </p:sp>
        <p:sp>
          <p:nvSpPr>
            <p:cNvPr name="TextBox 6" id="6"/>
            <p:cNvSpPr txBox="true"/>
            <p:nvPr/>
          </p:nvSpPr>
          <p:spPr>
            <a:xfrm>
              <a:off x="76200" y="38100"/>
              <a:ext cx="660400" cy="698500"/>
            </a:xfrm>
            <a:prstGeom prst="rect">
              <a:avLst/>
            </a:prstGeom>
          </p:spPr>
          <p:txBody>
            <a:bodyPr anchor="ctr" rtlCol="false" tIns="53368" lIns="53368" bIns="53368" rIns="53368"/>
            <a:lstStyle/>
            <a:p>
              <a:pPr algn="ctr">
                <a:lnSpc>
                  <a:spcPts val="2659"/>
                </a:lnSpc>
              </a:pPr>
            </a:p>
          </p:txBody>
        </p:sp>
      </p:grpSp>
      <p:sp>
        <p:nvSpPr>
          <p:cNvPr name="TextBox 7" id="7"/>
          <p:cNvSpPr txBox="true"/>
          <p:nvPr/>
        </p:nvSpPr>
        <p:spPr>
          <a:xfrm rot="0">
            <a:off x="8245239" y="621767"/>
            <a:ext cx="266582" cy="842783"/>
          </a:xfrm>
          <a:prstGeom prst="rect">
            <a:avLst/>
          </a:prstGeom>
        </p:spPr>
        <p:txBody>
          <a:bodyPr anchor="t" rtlCol="false" tIns="0" lIns="0" bIns="0" rIns="0">
            <a:spAutoFit/>
          </a:bodyPr>
          <a:lstStyle/>
          <a:p>
            <a:pPr algn="ctr">
              <a:lnSpc>
                <a:spcPts val="7353"/>
              </a:lnSpc>
              <a:spcBef>
                <a:spcPct val="0"/>
              </a:spcBef>
            </a:pPr>
            <a:r>
              <a:rPr lang="en-US" sz="3676">
                <a:solidFill>
                  <a:srgbClr val="000000"/>
                </a:solidFill>
                <a:latin typeface="Montserrat Classic Bold"/>
              </a:rPr>
              <a:t>1</a:t>
            </a:r>
          </a:p>
        </p:txBody>
      </p:sp>
      <p:sp>
        <p:nvSpPr>
          <p:cNvPr name="TextBox 8" id="8"/>
          <p:cNvSpPr txBox="true"/>
          <p:nvPr/>
        </p:nvSpPr>
        <p:spPr>
          <a:xfrm rot="0">
            <a:off x="9098376" y="1854543"/>
            <a:ext cx="7958219" cy="837123"/>
          </a:xfrm>
          <a:prstGeom prst="rect">
            <a:avLst/>
          </a:prstGeom>
        </p:spPr>
        <p:txBody>
          <a:bodyPr anchor="t" rtlCol="false" tIns="0" lIns="0" bIns="0" rIns="0">
            <a:spAutoFit/>
          </a:bodyPr>
          <a:lstStyle/>
          <a:p>
            <a:pPr algn="l">
              <a:lnSpc>
                <a:spcPts val="7333"/>
              </a:lnSpc>
            </a:pPr>
            <a:r>
              <a:rPr lang="en-US" sz="3666">
                <a:solidFill>
                  <a:srgbClr val="000000"/>
                </a:solidFill>
                <a:latin typeface="Montserrat Classic"/>
              </a:rPr>
              <a:t>Limited Memory</a:t>
            </a:r>
          </a:p>
        </p:txBody>
      </p:sp>
      <p:grpSp>
        <p:nvGrpSpPr>
          <p:cNvPr name="Group 9" id="9"/>
          <p:cNvGrpSpPr/>
          <p:nvPr/>
        </p:nvGrpSpPr>
        <p:grpSpPr>
          <a:xfrm rot="0">
            <a:off x="7914825" y="1952275"/>
            <a:ext cx="927410" cy="927410"/>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19050" cap="sq">
              <a:solidFill>
                <a:srgbClr val="000000"/>
              </a:solidFill>
              <a:prstDash val="solid"/>
              <a:miter/>
            </a:ln>
          </p:spPr>
        </p:sp>
        <p:sp>
          <p:nvSpPr>
            <p:cNvPr name="TextBox 11" id="11"/>
            <p:cNvSpPr txBox="true"/>
            <p:nvPr/>
          </p:nvSpPr>
          <p:spPr>
            <a:xfrm>
              <a:off x="76200" y="38100"/>
              <a:ext cx="660400" cy="698500"/>
            </a:xfrm>
            <a:prstGeom prst="rect">
              <a:avLst/>
            </a:prstGeom>
          </p:spPr>
          <p:txBody>
            <a:bodyPr anchor="ctr" rtlCol="false" tIns="53368" lIns="53368" bIns="53368" rIns="53368"/>
            <a:lstStyle/>
            <a:p>
              <a:pPr algn="ctr">
                <a:lnSpc>
                  <a:spcPts val="2659"/>
                </a:lnSpc>
              </a:pPr>
            </a:p>
          </p:txBody>
        </p:sp>
      </p:grpSp>
      <p:sp>
        <p:nvSpPr>
          <p:cNvPr name="TextBox 12" id="12"/>
          <p:cNvSpPr txBox="true"/>
          <p:nvPr/>
        </p:nvSpPr>
        <p:spPr>
          <a:xfrm rot="0">
            <a:off x="8245239" y="1851713"/>
            <a:ext cx="266582" cy="842783"/>
          </a:xfrm>
          <a:prstGeom prst="rect">
            <a:avLst/>
          </a:prstGeom>
        </p:spPr>
        <p:txBody>
          <a:bodyPr anchor="t" rtlCol="false" tIns="0" lIns="0" bIns="0" rIns="0">
            <a:spAutoFit/>
          </a:bodyPr>
          <a:lstStyle/>
          <a:p>
            <a:pPr algn="ctr">
              <a:lnSpc>
                <a:spcPts val="7353"/>
              </a:lnSpc>
              <a:spcBef>
                <a:spcPct val="0"/>
              </a:spcBef>
            </a:pPr>
            <a:r>
              <a:rPr lang="en-US" sz="3676">
                <a:solidFill>
                  <a:srgbClr val="000000"/>
                </a:solidFill>
                <a:latin typeface="Montserrat Classic Bold"/>
              </a:rPr>
              <a:t>2</a:t>
            </a:r>
          </a:p>
        </p:txBody>
      </p:sp>
      <p:sp>
        <p:nvSpPr>
          <p:cNvPr name="TextBox 13" id="13"/>
          <p:cNvSpPr txBox="true"/>
          <p:nvPr/>
        </p:nvSpPr>
        <p:spPr>
          <a:xfrm rot="0">
            <a:off x="9098376" y="3084490"/>
            <a:ext cx="7958219" cy="837123"/>
          </a:xfrm>
          <a:prstGeom prst="rect">
            <a:avLst/>
          </a:prstGeom>
        </p:spPr>
        <p:txBody>
          <a:bodyPr anchor="t" rtlCol="false" tIns="0" lIns="0" bIns="0" rIns="0">
            <a:spAutoFit/>
          </a:bodyPr>
          <a:lstStyle/>
          <a:p>
            <a:pPr algn="l">
              <a:lnSpc>
                <a:spcPts val="7333"/>
              </a:lnSpc>
            </a:pPr>
            <a:r>
              <a:rPr lang="en-US" sz="3666">
                <a:solidFill>
                  <a:srgbClr val="000000"/>
                </a:solidFill>
                <a:latin typeface="Montserrat Classic"/>
              </a:rPr>
              <a:t>Theory of Mind </a:t>
            </a:r>
          </a:p>
        </p:txBody>
      </p:sp>
      <p:grpSp>
        <p:nvGrpSpPr>
          <p:cNvPr name="Group 14" id="14"/>
          <p:cNvGrpSpPr/>
          <p:nvPr/>
        </p:nvGrpSpPr>
        <p:grpSpPr>
          <a:xfrm rot="0">
            <a:off x="7914825" y="3182221"/>
            <a:ext cx="927410" cy="927410"/>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19050" cap="sq">
              <a:solidFill>
                <a:srgbClr val="000000"/>
              </a:solidFill>
              <a:prstDash val="solid"/>
              <a:miter/>
            </a:ln>
          </p:spPr>
        </p:sp>
        <p:sp>
          <p:nvSpPr>
            <p:cNvPr name="TextBox 16" id="16"/>
            <p:cNvSpPr txBox="true"/>
            <p:nvPr/>
          </p:nvSpPr>
          <p:spPr>
            <a:xfrm>
              <a:off x="76200" y="38100"/>
              <a:ext cx="660400" cy="698500"/>
            </a:xfrm>
            <a:prstGeom prst="rect">
              <a:avLst/>
            </a:prstGeom>
          </p:spPr>
          <p:txBody>
            <a:bodyPr anchor="ctr" rtlCol="false" tIns="53368" lIns="53368" bIns="53368" rIns="53368"/>
            <a:lstStyle/>
            <a:p>
              <a:pPr algn="ctr">
                <a:lnSpc>
                  <a:spcPts val="2659"/>
                </a:lnSpc>
              </a:pPr>
            </a:p>
          </p:txBody>
        </p:sp>
      </p:grpSp>
      <p:sp>
        <p:nvSpPr>
          <p:cNvPr name="TextBox 17" id="17"/>
          <p:cNvSpPr txBox="true"/>
          <p:nvPr/>
        </p:nvSpPr>
        <p:spPr>
          <a:xfrm rot="0">
            <a:off x="8245239" y="3081660"/>
            <a:ext cx="266582" cy="842783"/>
          </a:xfrm>
          <a:prstGeom prst="rect">
            <a:avLst/>
          </a:prstGeom>
        </p:spPr>
        <p:txBody>
          <a:bodyPr anchor="t" rtlCol="false" tIns="0" lIns="0" bIns="0" rIns="0">
            <a:spAutoFit/>
          </a:bodyPr>
          <a:lstStyle/>
          <a:p>
            <a:pPr algn="ctr">
              <a:lnSpc>
                <a:spcPts val="7353"/>
              </a:lnSpc>
              <a:spcBef>
                <a:spcPct val="0"/>
              </a:spcBef>
            </a:pPr>
            <a:r>
              <a:rPr lang="en-US" sz="3676">
                <a:solidFill>
                  <a:srgbClr val="000000"/>
                </a:solidFill>
                <a:latin typeface="Montserrat Classic Bold"/>
              </a:rPr>
              <a:t>3</a:t>
            </a:r>
          </a:p>
        </p:txBody>
      </p:sp>
      <p:sp>
        <p:nvSpPr>
          <p:cNvPr name="TextBox 18" id="18"/>
          <p:cNvSpPr txBox="true"/>
          <p:nvPr/>
        </p:nvSpPr>
        <p:spPr>
          <a:xfrm rot="0">
            <a:off x="9098376" y="4314436"/>
            <a:ext cx="7958219" cy="837123"/>
          </a:xfrm>
          <a:prstGeom prst="rect">
            <a:avLst/>
          </a:prstGeom>
        </p:spPr>
        <p:txBody>
          <a:bodyPr anchor="t" rtlCol="false" tIns="0" lIns="0" bIns="0" rIns="0">
            <a:spAutoFit/>
          </a:bodyPr>
          <a:lstStyle/>
          <a:p>
            <a:pPr algn="l">
              <a:lnSpc>
                <a:spcPts val="7333"/>
              </a:lnSpc>
            </a:pPr>
            <a:r>
              <a:rPr lang="en-US" sz="3666">
                <a:solidFill>
                  <a:srgbClr val="000000"/>
                </a:solidFill>
                <a:latin typeface="Montserrat Classic"/>
              </a:rPr>
              <a:t>Self-Awareness </a:t>
            </a:r>
          </a:p>
        </p:txBody>
      </p:sp>
      <p:grpSp>
        <p:nvGrpSpPr>
          <p:cNvPr name="Group 19" id="19"/>
          <p:cNvGrpSpPr/>
          <p:nvPr/>
        </p:nvGrpSpPr>
        <p:grpSpPr>
          <a:xfrm rot="0">
            <a:off x="7914825" y="4412167"/>
            <a:ext cx="927410" cy="927410"/>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19050" cap="sq">
              <a:solidFill>
                <a:srgbClr val="000000"/>
              </a:solidFill>
              <a:prstDash val="solid"/>
              <a:miter/>
            </a:ln>
          </p:spPr>
        </p:sp>
        <p:sp>
          <p:nvSpPr>
            <p:cNvPr name="TextBox 21" id="21"/>
            <p:cNvSpPr txBox="true"/>
            <p:nvPr/>
          </p:nvSpPr>
          <p:spPr>
            <a:xfrm>
              <a:off x="76200" y="38100"/>
              <a:ext cx="660400" cy="698500"/>
            </a:xfrm>
            <a:prstGeom prst="rect">
              <a:avLst/>
            </a:prstGeom>
          </p:spPr>
          <p:txBody>
            <a:bodyPr anchor="ctr" rtlCol="false" tIns="53368" lIns="53368" bIns="53368" rIns="53368"/>
            <a:lstStyle/>
            <a:p>
              <a:pPr algn="ctr">
                <a:lnSpc>
                  <a:spcPts val="2659"/>
                </a:lnSpc>
              </a:pPr>
            </a:p>
          </p:txBody>
        </p:sp>
      </p:grpSp>
      <p:sp>
        <p:nvSpPr>
          <p:cNvPr name="TextBox 22" id="22"/>
          <p:cNvSpPr txBox="true"/>
          <p:nvPr/>
        </p:nvSpPr>
        <p:spPr>
          <a:xfrm rot="0">
            <a:off x="8245239" y="4311606"/>
            <a:ext cx="266582" cy="842783"/>
          </a:xfrm>
          <a:prstGeom prst="rect">
            <a:avLst/>
          </a:prstGeom>
        </p:spPr>
        <p:txBody>
          <a:bodyPr anchor="t" rtlCol="false" tIns="0" lIns="0" bIns="0" rIns="0">
            <a:spAutoFit/>
          </a:bodyPr>
          <a:lstStyle/>
          <a:p>
            <a:pPr algn="ctr">
              <a:lnSpc>
                <a:spcPts val="7353"/>
              </a:lnSpc>
              <a:spcBef>
                <a:spcPct val="0"/>
              </a:spcBef>
            </a:pPr>
            <a:r>
              <a:rPr lang="en-US" sz="3676">
                <a:solidFill>
                  <a:srgbClr val="000000"/>
                </a:solidFill>
                <a:latin typeface="Montserrat Classic Bold"/>
              </a:rPr>
              <a:t>4</a:t>
            </a:r>
          </a:p>
        </p:txBody>
      </p:sp>
      <p:sp>
        <p:nvSpPr>
          <p:cNvPr name="TextBox 23" id="23"/>
          <p:cNvSpPr txBox="true"/>
          <p:nvPr/>
        </p:nvSpPr>
        <p:spPr>
          <a:xfrm rot="0">
            <a:off x="9098376" y="5544382"/>
            <a:ext cx="7958219" cy="837123"/>
          </a:xfrm>
          <a:prstGeom prst="rect">
            <a:avLst/>
          </a:prstGeom>
        </p:spPr>
        <p:txBody>
          <a:bodyPr anchor="t" rtlCol="false" tIns="0" lIns="0" bIns="0" rIns="0">
            <a:spAutoFit/>
          </a:bodyPr>
          <a:lstStyle/>
          <a:p>
            <a:pPr algn="l">
              <a:lnSpc>
                <a:spcPts val="7333"/>
              </a:lnSpc>
            </a:pPr>
            <a:r>
              <a:rPr lang="en-US" sz="3666">
                <a:solidFill>
                  <a:srgbClr val="000000"/>
                </a:solidFill>
                <a:latin typeface="Montserrat Classic"/>
              </a:rPr>
              <a:t>Artificial Narrow Intelligence (ANI)</a:t>
            </a:r>
          </a:p>
        </p:txBody>
      </p:sp>
      <p:grpSp>
        <p:nvGrpSpPr>
          <p:cNvPr name="Group 24" id="24"/>
          <p:cNvGrpSpPr/>
          <p:nvPr/>
        </p:nvGrpSpPr>
        <p:grpSpPr>
          <a:xfrm rot="0">
            <a:off x="7914825" y="5642114"/>
            <a:ext cx="927410" cy="927410"/>
            <a:chOff x="0" y="0"/>
            <a:chExt cx="812800" cy="812800"/>
          </a:xfrm>
        </p:grpSpPr>
        <p:sp>
          <p:nvSpPr>
            <p:cNvPr name="Freeform 25" id="2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19050" cap="sq">
              <a:solidFill>
                <a:srgbClr val="000000"/>
              </a:solidFill>
              <a:prstDash val="solid"/>
              <a:miter/>
            </a:ln>
          </p:spPr>
        </p:sp>
        <p:sp>
          <p:nvSpPr>
            <p:cNvPr name="TextBox 26" id="26"/>
            <p:cNvSpPr txBox="true"/>
            <p:nvPr/>
          </p:nvSpPr>
          <p:spPr>
            <a:xfrm>
              <a:off x="76200" y="38100"/>
              <a:ext cx="660400" cy="698500"/>
            </a:xfrm>
            <a:prstGeom prst="rect">
              <a:avLst/>
            </a:prstGeom>
          </p:spPr>
          <p:txBody>
            <a:bodyPr anchor="ctr" rtlCol="false" tIns="53368" lIns="53368" bIns="53368" rIns="53368"/>
            <a:lstStyle/>
            <a:p>
              <a:pPr algn="ctr">
                <a:lnSpc>
                  <a:spcPts val="2659"/>
                </a:lnSpc>
              </a:pPr>
            </a:p>
          </p:txBody>
        </p:sp>
      </p:grpSp>
      <p:sp>
        <p:nvSpPr>
          <p:cNvPr name="TextBox 27" id="27"/>
          <p:cNvSpPr txBox="true"/>
          <p:nvPr/>
        </p:nvSpPr>
        <p:spPr>
          <a:xfrm rot="0">
            <a:off x="8245239" y="5541552"/>
            <a:ext cx="266582" cy="842783"/>
          </a:xfrm>
          <a:prstGeom prst="rect">
            <a:avLst/>
          </a:prstGeom>
        </p:spPr>
        <p:txBody>
          <a:bodyPr anchor="t" rtlCol="false" tIns="0" lIns="0" bIns="0" rIns="0">
            <a:spAutoFit/>
          </a:bodyPr>
          <a:lstStyle/>
          <a:p>
            <a:pPr algn="ctr">
              <a:lnSpc>
                <a:spcPts val="7353"/>
              </a:lnSpc>
              <a:spcBef>
                <a:spcPct val="0"/>
              </a:spcBef>
            </a:pPr>
            <a:r>
              <a:rPr lang="en-US" sz="3676">
                <a:solidFill>
                  <a:srgbClr val="000000"/>
                </a:solidFill>
                <a:latin typeface="Montserrat Classic Bold"/>
              </a:rPr>
              <a:t>5</a:t>
            </a:r>
          </a:p>
        </p:txBody>
      </p:sp>
      <p:sp>
        <p:nvSpPr>
          <p:cNvPr name="TextBox 28" id="28"/>
          <p:cNvSpPr txBox="true"/>
          <p:nvPr/>
        </p:nvSpPr>
        <p:spPr>
          <a:xfrm rot="0">
            <a:off x="1028700" y="1756260"/>
            <a:ext cx="5324239" cy="1610098"/>
          </a:xfrm>
          <a:prstGeom prst="rect">
            <a:avLst/>
          </a:prstGeom>
        </p:spPr>
        <p:txBody>
          <a:bodyPr anchor="t" rtlCol="false" tIns="0" lIns="0" bIns="0" rIns="0">
            <a:spAutoFit/>
          </a:bodyPr>
          <a:lstStyle/>
          <a:p>
            <a:pPr algn="ctr" marL="0" indent="0" lvl="0">
              <a:lnSpc>
                <a:spcPts val="12475"/>
              </a:lnSpc>
              <a:spcBef>
                <a:spcPct val="0"/>
              </a:spcBef>
            </a:pPr>
            <a:r>
              <a:rPr lang="en-US" sz="10396">
                <a:solidFill>
                  <a:srgbClr val="000000"/>
                </a:solidFill>
                <a:latin typeface="Bebas Neue Bold"/>
              </a:rPr>
              <a:t>TYPES OF AI</a:t>
            </a:r>
          </a:p>
        </p:txBody>
      </p:sp>
      <p:sp>
        <p:nvSpPr>
          <p:cNvPr name="TextBox 29" id="29"/>
          <p:cNvSpPr txBox="true"/>
          <p:nvPr/>
        </p:nvSpPr>
        <p:spPr>
          <a:xfrm rot="0">
            <a:off x="9098376" y="6776593"/>
            <a:ext cx="8429506" cy="837123"/>
          </a:xfrm>
          <a:prstGeom prst="rect">
            <a:avLst/>
          </a:prstGeom>
        </p:spPr>
        <p:txBody>
          <a:bodyPr anchor="t" rtlCol="false" tIns="0" lIns="0" bIns="0" rIns="0">
            <a:spAutoFit/>
          </a:bodyPr>
          <a:lstStyle/>
          <a:p>
            <a:pPr algn="l">
              <a:lnSpc>
                <a:spcPts val="7333"/>
              </a:lnSpc>
            </a:pPr>
            <a:r>
              <a:rPr lang="en-US" sz="3666">
                <a:solidFill>
                  <a:srgbClr val="000000"/>
                </a:solidFill>
                <a:latin typeface="Montserrat Classic"/>
              </a:rPr>
              <a:t>Artificial General Intelligence (AGI)</a:t>
            </a:r>
          </a:p>
        </p:txBody>
      </p:sp>
      <p:grpSp>
        <p:nvGrpSpPr>
          <p:cNvPr name="Group 30" id="30"/>
          <p:cNvGrpSpPr/>
          <p:nvPr/>
        </p:nvGrpSpPr>
        <p:grpSpPr>
          <a:xfrm rot="0">
            <a:off x="7914825" y="6874324"/>
            <a:ext cx="927410" cy="927410"/>
            <a:chOff x="0" y="0"/>
            <a:chExt cx="812800" cy="812800"/>
          </a:xfrm>
        </p:grpSpPr>
        <p:sp>
          <p:nvSpPr>
            <p:cNvPr name="Freeform 31" id="3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19050" cap="sq">
              <a:solidFill>
                <a:srgbClr val="000000"/>
              </a:solidFill>
              <a:prstDash val="solid"/>
              <a:miter/>
            </a:ln>
          </p:spPr>
        </p:sp>
        <p:sp>
          <p:nvSpPr>
            <p:cNvPr name="TextBox 32" id="32"/>
            <p:cNvSpPr txBox="true"/>
            <p:nvPr/>
          </p:nvSpPr>
          <p:spPr>
            <a:xfrm>
              <a:off x="76200" y="38100"/>
              <a:ext cx="660400" cy="698500"/>
            </a:xfrm>
            <a:prstGeom prst="rect">
              <a:avLst/>
            </a:prstGeom>
          </p:spPr>
          <p:txBody>
            <a:bodyPr anchor="ctr" rtlCol="false" tIns="53368" lIns="53368" bIns="53368" rIns="53368"/>
            <a:lstStyle/>
            <a:p>
              <a:pPr algn="ctr">
                <a:lnSpc>
                  <a:spcPts val="2659"/>
                </a:lnSpc>
              </a:pPr>
            </a:p>
          </p:txBody>
        </p:sp>
      </p:grpSp>
      <p:sp>
        <p:nvSpPr>
          <p:cNvPr name="TextBox 33" id="33"/>
          <p:cNvSpPr txBox="true"/>
          <p:nvPr/>
        </p:nvSpPr>
        <p:spPr>
          <a:xfrm rot="0">
            <a:off x="8245239" y="6773763"/>
            <a:ext cx="266582" cy="842783"/>
          </a:xfrm>
          <a:prstGeom prst="rect">
            <a:avLst/>
          </a:prstGeom>
        </p:spPr>
        <p:txBody>
          <a:bodyPr anchor="t" rtlCol="false" tIns="0" lIns="0" bIns="0" rIns="0">
            <a:spAutoFit/>
          </a:bodyPr>
          <a:lstStyle/>
          <a:p>
            <a:pPr algn="ctr">
              <a:lnSpc>
                <a:spcPts val="7353"/>
              </a:lnSpc>
              <a:spcBef>
                <a:spcPct val="0"/>
              </a:spcBef>
            </a:pPr>
            <a:r>
              <a:rPr lang="en-US" sz="3676">
                <a:solidFill>
                  <a:srgbClr val="000000"/>
                </a:solidFill>
                <a:latin typeface="Montserrat Classic Bold"/>
              </a:rPr>
              <a:t>6</a:t>
            </a:r>
          </a:p>
        </p:txBody>
      </p:sp>
      <p:sp>
        <p:nvSpPr>
          <p:cNvPr name="TextBox 34" id="34"/>
          <p:cNvSpPr txBox="true"/>
          <p:nvPr/>
        </p:nvSpPr>
        <p:spPr>
          <a:xfrm rot="0">
            <a:off x="9098376" y="8008803"/>
            <a:ext cx="7958219" cy="837123"/>
          </a:xfrm>
          <a:prstGeom prst="rect">
            <a:avLst/>
          </a:prstGeom>
        </p:spPr>
        <p:txBody>
          <a:bodyPr anchor="t" rtlCol="false" tIns="0" lIns="0" bIns="0" rIns="0">
            <a:spAutoFit/>
          </a:bodyPr>
          <a:lstStyle/>
          <a:p>
            <a:pPr algn="l">
              <a:lnSpc>
                <a:spcPts val="7333"/>
              </a:lnSpc>
            </a:pPr>
            <a:r>
              <a:rPr lang="en-US" sz="3666">
                <a:solidFill>
                  <a:srgbClr val="000000"/>
                </a:solidFill>
                <a:latin typeface="Montserrat Classic"/>
              </a:rPr>
              <a:t>Artificial Super Intelligence (ASI)</a:t>
            </a:r>
          </a:p>
        </p:txBody>
      </p:sp>
      <p:grpSp>
        <p:nvGrpSpPr>
          <p:cNvPr name="Group 35" id="35"/>
          <p:cNvGrpSpPr/>
          <p:nvPr/>
        </p:nvGrpSpPr>
        <p:grpSpPr>
          <a:xfrm rot="0">
            <a:off x="7914825" y="8106535"/>
            <a:ext cx="927410" cy="927410"/>
            <a:chOff x="0" y="0"/>
            <a:chExt cx="812800" cy="812800"/>
          </a:xfrm>
        </p:grpSpPr>
        <p:sp>
          <p:nvSpPr>
            <p:cNvPr name="Freeform 36" id="3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19050" cap="sq">
              <a:solidFill>
                <a:srgbClr val="000000"/>
              </a:solidFill>
              <a:prstDash val="solid"/>
              <a:miter/>
            </a:ln>
          </p:spPr>
        </p:sp>
        <p:sp>
          <p:nvSpPr>
            <p:cNvPr name="TextBox 37" id="37"/>
            <p:cNvSpPr txBox="true"/>
            <p:nvPr/>
          </p:nvSpPr>
          <p:spPr>
            <a:xfrm>
              <a:off x="76200" y="38100"/>
              <a:ext cx="660400" cy="698500"/>
            </a:xfrm>
            <a:prstGeom prst="rect">
              <a:avLst/>
            </a:prstGeom>
          </p:spPr>
          <p:txBody>
            <a:bodyPr anchor="ctr" rtlCol="false" tIns="53368" lIns="53368" bIns="53368" rIns="53368"/>
            <a:lstStyle/>
            <a:p>
              <a:pPr algn="ctr">
                <a:lnSpc>
                  <a:spcPts val="2659"/>
                </a:lnSpc>
              </a:pPr>
            </a:p>
          </p:txBody>
        </p:sp>
      </p:grpSp>
      <p:sp>
        <p:nvSpPr>
          <p:cNvPr name="TextBox 38" id="38"/>
          <p:cNvSpPr txBox="true"/>
          <p:nvPr/>
        </p:nvSpPr>
        <p:spPr>
          <a:xfrm rot="0">
            <a:off x="8245239" y="8005973"/>
            <a:ext cx="266582" cy="842783"/>
          </a:xfrm>
          <a:prstGeom prst="rect">
            <a:avLst/>
          </a:prstGeom>
        </p:spPr>
        <p:txBody>
          <a:bodyPr anchor="t" rtlCol="false" tIns="0" lIns="0" bIns="0" rIns="0">
            <a:spAutoFit/>
          </a:bodyPr>
          <a:lstStyle/>
          <a:p>
            <a:pPr algn="ctr">
              <a:lnSpc>
                <a:spcPts val="7353"/>
              </a:lnSpc>
              <a:spcBef>
                <a:spcPct val="0"/>
              </a:spcBef>
            </a:pPr>
            <a:r>
              <a:rPr lang="en-US" sz="3676">
                <a:solidFill>
                  <a:srgbClr val="000000"/>
                </a:solidFill>
                <a:latin typeface="Montserrat Classic Bold"/>
              </a:rPr>
              <a:t>7</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99B9FF"/>
        </a:solidFill>
      </p:bgPr>
    </p:bg>
    <p:spTree>
      <p:nvGrpSpPr>
        <p:cNvPr id="1" name=""/>
        <p:cNvGrpSpPr/>
        <p:nvPr/>
      </p:nvGrpSpPr>
      <p:grpSpPr>
        <a:xfrm>
          <a:off x="0" y="0"/>
          <a:ext cx="0" cy="0"/>
          <a:chOff x="0" y="0"/>
          <a:chExt cx="0" cy="0"/>
        </a:xfrm>
      </p:grpSpPr>
      <p:grpSp>
        <p:nvGrpSpPr>
          <p:cNvPr name="Group 2" id="2"/>
          <p:cNvGrpSpPr/>
          <p:nvPr/>
        </p:nvGrpSpPr>
        <p:grpSpPr>
          <a:xfrm rot="0">
            <a:off x="9144000" y="-248577"/>
            <a:ext cx="9696760" cy="10784153"/>
            <a:chOff x="0" y="0"/>
            <a:chExt cx="2553879" cy="2840271"/>
          </a:xfrm>
        </p:grpSpPr>
        <p:sp>
          <p:nvSpPr>
            <p:cNvPr name="Freeform 3" id="3"/>
            <p:cNvSpPr/>
            <p:nvPr/>
          </p:nvSpPr>
          <p:spPr>
            <a:xfrm flipH="false" flipV="false" rot="0">
              <a:off x="0" y="0"/>
              <a:ext cx="2553879" cy="2840271"/>
            </a:xfrm>
            <a:custGeom>
              <a:avLst/>
              <a:gdLst/>
              <a:ahLst/>
              <a:cxnLst/>
              <a:rect r="r" b="b" t="t" l="l"/>
              <a:pathLst>
                <a:path h="2840271" w="2553879">
                  <a:moveTo>
                    <a:pt x="0" y="0"/>
                  </a:moveTo>
                  <a:lnTo>
                    <a:pt x="2553879" y="0"/>
                  </a:lnTo>
                  <a:lnTo>
                    <a:pt x="2553879" y="2840271"/>
                  </a:lnTo>
                  <a:lnTo>
                    <a:pt x="0" y="2840271"/>
                  </a:lnTo>
                  <a:close/>
                </a:path>
              </a:pathLst>
            </a:custGeom>
            <a:solidFill>
              <a:srgbClr val="FFFFFF"/>
            </a:solidFill>
          </p:spPr>
        </p:sp>
        <p:sp>
          <p:nvSpPr>
            <p:cNvPr name="TextBox 4" id="4"/>
            <p:cNvSpPr txBox="true"/>
            <p:nvPr/>
          </p:nvSpPr>
          <p:spPr>
            <a:xfrm>
              <a:off x="0" y="-38100"/>
              <a:ext cx="2553879" cy="2878371"/>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1584164" y="4710772"/>
            <a:ext cx="6118937" cy="3636645"/>
          </a:xfrm>
          <a:prstGeom prst="rect">
            <a:avLst/>
          </a:prstGeom>
        </p:spPr>
        <p:txBody>
          <a:bodyPr anchor="t" rtlCol="false" tIns="0" lIns="0" bIns="0" rIns="0">
            <a:spAutoFit/>
          </a:bodyPr>
          <a:lstStyle/>
          <a:p>
            <a:pPr algn="l" marL="0" indent="0" lvl="0">
              <a:lnSpc>
                <a:spcPts val="4199"/>
              </a:lnSpc>
              <a:spcBef>
                <a:spcPct val="0"/>
              </a:spcBef>
            </a:pPr>
            <a:r>
              <a:rPr lang="en-US" sz="2799">
                <a:solidFill>
                  <a:srgbClr val="000000"/>
                </a:solidFill>
                <a:latin typeface="Montserrat Classic"/>
              </a:rPr>
              <a:t>Intelligent Agent is an entity in an artificial intelligence that acts as decision maker through perception function by taking input from the environment through a sensor and acts through actuators in the AI environment.</a:t>
            </a:r>
          </a:p>
        </p:txBody>
      </p:sp>
      <p:sp>
        <p:nvSpPr>
          <p:cNvPr name="TextBox 6" id="6"/>
          <p:cNvSpPr txBox="true"/>
          <p:nvPr/>
        </p:nvSpPr>
        <p:spPr>
          <a:xfrm rot="0">
            <a:off x="1584164" y="1499586"/>
            <a:ext cx="6118937" cy="3145791"/>
          </a:xfrm>
          <a:prstGeom prst="rect">
            <a:avLst/>
          </a:prstGeom>
        </p:spPr>
        <p:txBody>
          <a:bodyPr anchor="t" rtlCol="false" tIns="0" lIns="0" bIns="0" rIns="0">
            <a:spAutoFit/>
          </a:bodyPr>
          <a:lstStyle/>
          <a:p>
            <a:pPr marL="0" indent="0" lvl="0">
              <a:lnSpc>
                <a:spcPts val="8080"/>
              </a:lnSpc>
            </a:pPr>
            <a:r>
              <a:rPr lang="en-US" sz="8000">
                <a:solidFill>
                  <a:srgbClr val="000000"/>
                </a:solidFill>
                <a:latin typeface="Bebas Neue Bold"/>
              </a:rPr>
              <a:t>Intelligent (or, Intelligence) Agent (IA) </a:t>
            </a:r>
          </a:p>
        </p:txBody>
      </p:sp>
      <p:sp>
        <p:nvSpPr>
          <p:cNvPr name="Freeform 7" id="7"/>
          <p:cNvSpPr/>
          <p:nvPr/>
        </p:nvSpPr>
        <p:spPr>
          <a:xfrm flipH="false" flipV="false" rot="0">
            <a:off x="9695317" y="1366236"/>
            <a:ext cx="7563983" cy="7554528"/>
          </a:xfrm>
          <a:custGeom>
            <a:avLst/>
            <a:gdLst/>
            <a:ahLst/>
            <a:cxnLst/>
            <a:rect r="r" b="b" t="t" l="l"/>
            <a:pathLst>
              <a:path h="7554528" w="7563983">
                <a:moveTo>
                  <a:pt x="0" y="0"/>
                </a:moveTo>
                <a:lnTo>
                  <a:pt x="7563983" y="0"/>
                </a:lnTo>
                <a:lnTo>
                  <a:pt x="7563983" y="7554528"/>
                </a:lnTo>
                <a:lnTo>
                  <a:pt x="0" y="755452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DAF8dpqFVsM</dc:identifier>
  <dcterms:modified xsi:type="dcterms:W3CDTF">2011-08-01T06:04:30Z</dcterms:modified>
  <cp:revision>1</cp:revision>
  <dc:title>ITC61 Chapter 2</dc:title>
</cp:coreProperties>
</file>